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Plus Jakarta Sans"/>
      <p:regular r:id="rId52"/>
      <p:bold r:id="rId53"/>
      <p:italic r:id="rId54"/>
      <p:boldItalic r:id="rId55"/>
    </p:embeddedFont>
    <p:embeddedFont>
      <p:font typeface="Inter"/>
      <p:regular r:id="rId56"/>
      <p:bold r:id="rId57"/>
      <p:italic r:id="rId58"/>
      <p:boldItalic r:id="rId59"/>
    </p:embeddedFont>
    <p:embeddedFont>
      <p:font typeface="Plus Jakarta Sans SemiBold"/>
      <p:regular r:id="rId60"/>
      <p:bold r:id="rId61"/>
      <p:italic r:id="rId62"/>
      <p:boldItalic r:id="rId63"/>
    </p:embeddedFont>
    <p:embeddedFont>
      <p:font typeface="Plus Jakarta Sans Medium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lusJakartaSansSemiBold-italic.fntdata"/><Relationship Id="rId61" Type="http://schemas.openxmlformats.org/officeDocument/2006/relationships/font" Target="fonts/PlusJakartaSansSemiBold-bold.fntdata"/><Relationship Id="rId20" Type="http://schemas.openxmlformats.org/officeDocument/2006/relationships/slide" Target="slides/slide14.xml"/><Relationship Id="rId64" Type="http://schemas.openxmlformats.org/officeDocument/2006/relationships/font" Target="fonts/PlusJakartaSansMedium-regular.fntdata"/><Relationship Id="rId63" Type="http://schemas.openxmlformats.org/officeDocument/2006/relationships/font" Target="fonts/PlusJakartaSansSemi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PlusJakartaSansMedium-italic.fntdata"/><Relationship Id="rId21" Type="http://schemas.openxmlformats.org/officeDocument/2006/relationships/slide" Target="slides/slide15.xml"/><Relationship Id="rId65" Type="http://schemas.openxmlformats.org/officeDocument/2006/relationships/font" Target="fonts/PlusJakartaSansMedium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PlusJakartaSansMedium-boldItalic.fntdata"/><Relationship Id="rId60" Type="http://schemas.openxmlformats.org/officeDocument/2006/relationships/font" Target="fonts/PlusJakartaSans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lusJakartaSans-bold.fntdata"/><Relationship Id="rId52" Type="http://schemas.openxmlformats.org/officeDocument/2006/relationships/font" Target="fonts/PlusJakartaSans-regular.fntdata"/><Relationship Id="rId11" Type="http://schemas.openxmlformats.org/officeDocument/2006/relationships/slide" Target="slides/slide5.xml"/><Relationship Id="rId55" Type="http://schemas.openxmlformats.org/officeDocument/2006/relationships/font" Target="fonts/PlusJakartaSans-boldItalic.fntdata"/><Relationship Id="rId10" Type="http://schemas.openxmlformats.org/officeDocument/2006/relationships/slide" Target="slides/slide4.xml"/><Relationship Id="rId54" Type="http://schemas.openxmlformats.org/officeDocument/2006/relationships/font" Target="fonts/PlusJakartaSans-italic.fntdata"/><Relationship Id="rId13" Type="http://schemas.openxmlformats.org/officeDocument/2006/relationships/slide" Target="slides/slide7.xml"/><Relationship Id="rId57" Type="http://schemas.openxmlformats.org/officeDocument/2006/relationships/font" Target="fonts/Inter-bold.fntdata"/><Relationship Id="rId12" Type="http://schemas.openxmlformats.org/officeDocument/2006/relationships/slide" Target="slides/slide6.xml"/><Relationship Id="rId56" Type="http://schemas.openxmlformats.org/officeDocument/2006/relationships/font" Target="fonts/Inter-regular.fntdata"/><Relationship Id="rId15" Type="http://schemas.openxmlformats.org/officeDocument/2006/relationships/slide" Target="slides/slide9.xml"/><Relationship Id="rId59" Type="http://schemas.openxmlformats.org/officeDocument/2006/relationships/font" Target="fonts/Inter-boldItalic.fntdata"/><Relationship Id="rId14" Type="http://schemas.openxmlformats.org/officeDocument/2006/relationships/slide" Target="slides/slide8.xml"/><Relationship Id="rId58" Type="http://schemas.openxmlformats.org/officeDocument/2006/relationships/font" Target="fonts/Int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0b59e8c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0b59e8c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0b59e8c61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0b59e8c61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60b59e8c61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60b59e8c61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60b59e8c6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60b59e8c6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0b59e8c6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0b59e8c6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60b59e8c61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60b59e8c61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60b59e8c61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60b59e8c61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60b59e8c61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60b59e8c61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0b59e8c61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0b59e8c61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0b59e8c61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0b59e8c61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60b59e8c61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60b59e8c61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0b59e8c6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0b59e8c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60b59e8c61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60b59e8c61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60b59e8c61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60b59e8c61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60b59e8c61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60b59e8c61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b59e8c61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60b59e8c61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0b59e8c61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60b59e8c61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60b59e8c61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60b59e8c61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60b59e8c61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60b59e8c61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60b59e8c61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60b59e8c61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60b59e8c61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60b59e8c61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0b59e8c6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60b59e8c6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0b59e8c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0b59e8c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60b59e8c61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60b59e8c61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60b59e8c61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60b59e8c61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60b59e8c61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60b59e8c61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60b59e8c61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60b59e8c61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60b59e8c61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60b59e8c61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60b59e8c61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60b59e8c61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0b59e8c61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0b59e8c61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0b59e8c61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60b59e8c61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0b59e8c61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0b59e8c61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60b59e8c61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60b59e8c61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0b59e8c6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0b59e8c6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0b59e8c61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60b59e8c61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60b59e8c61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60b59e8c61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0b59e8c61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60b59e8c61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60b59e8c61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60b59e8c61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0b59e8c61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60b59e8c61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60b59e8c61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60b59e8c61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0b59e8c6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60b59e8c6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0b59e8c6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60b59e8c6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0b59e8c6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0b59e8c6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60b59e8c6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60b59e8c6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0b59e8c61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0b59e8c61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accent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6849412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5" name="Google Shape;55;p14"/>
          <p:cNvSpPr/>
          <p:nvPr/>
        </p:nvSpPr>
        <p:spPr>
          <a:xfrm>
            <a:off x="228600" y="229900"/>
            <a:ext cx="4349400" cy="4683600"/>
          </a:xfrm>
          <a:prstGeom prst="roundRect">
            <a:avLst>
              <a:gd fmla="val 584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4679587" y="229900"/>
            <a:ext cx="2068500" cy="2068500"/>
          </a:xfrm>
          <a:prstGeom prst="roundRect">
            <a:avLst>
              <a:gd fmla="val 122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>
              <a:solidFill>
                <a:schemeClr val="accent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4679599" y="2404695"/>
            <a:ext cx="4238400" cy="2508900"/>
          </a:xfrm>
          <a:prstGeom prst="roundRect">
            <a:avLst>
              <a:gd fmla="val 1013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" name="Google Shape;58;p14"/>
          <p:cNvGrpSpPr/>
          <p:nvPr/>
        </p:nvGrpSpPr>
        <p:grpSpPr>
          <a:xfrm>
            <a:off x="4524845" y="724771"/>
            <a:ext cx="2377504" cy="1078596"/>
            <a:chOff x="4571989" y="769200"/>
            <a:chExt cx="2320422" cy="1052700"/>
          </a:xfrm>
        </p:grpSpPr>
        <p:sp>
          <p:nvSpPr>
            <p:cNvPr id="59" name="Google Shape;59;p14"/>
            <p:cNvSpPr/>
            <p:nvPr/>
          </p:nvSpPr>
          <p:spPr>
            <a:xfrm>
              <a:off x="5691810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4571989" y="769200"/>
              <a:ext cx="1200600" cy="1052700"/>
            </a:xfrm>
            <a:prstGeom prst="pie">
              <a:avLst>
                <a:gd fmla="val 5410573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7352898" y="762044"/>
            <a:ext cx="1061865" cy="1004215"/>
            <a:chOff x="7312075" y="834700"/>
            <a:chExt cx="1022400" cy="966799"/>
          </a:xfrm>
        </p:grpSpPr>
        <p:sp>
          <p:nvSpPr>
            <p:cNvPr id="62" name="Google Shape;62;p14"/>
            <p:cNvSpPr/>
            <p:nvPr/>
          </p:nvSpPr>
          <p:spPr>
            <a:xfrm>
              <a:off x="7312075" y="834700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312075" y="1363499"/>
              <a:ext cx="1022400" cy="438000"/>
            </a:xfrm>
            <a:prstGeom prst="roundRect">
              <a:avLst>
                <a:gd fmla="val 50000" name="adj"/>
              </a:avLst>
            </a:prstGeom>
            <a:noFill/>
            <a:ln cap="flat" cmpd="sng" w="1143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897375" y="2609925"/>
            <a:ext cx="3679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5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">
  <p:cSld name="BLANK_1_2">
    <p:bg>
      <p:bgPr>
        <a:solidFill>
          <a:schemeClr val="accent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7676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228600" y="228600"/>
            <a:ext cx="37131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86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6911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2516100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4" type="body"/>
          </p:nvPr>
        </p:nvSpPr>
        <p:spPr>
          <a:xfrm>
            <a:off x="4713588" y="2984575"/>
            <a:ext cx="1914300" cy="158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5" type="subTitle"/>
          </p:nvPr>
        </p:nvSpPr>
        <p:spPr>
          <a:xfrm>
            <a:off x="381950" y="2393500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6" type="subTitle"/>
          </p:nvPr>
        </p:nvSpPr>
        <p:spPr>
          <a:xfrm>
            <a:off x="2574000" y="2378475"/>
            <a:ext cx="18549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7" type="subTitle"/>
          </p:nvPr>
        </p:nvSpPr>
        <p:spPr>
          <a:xfrm>
            <a:off x="4806538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8" type="subTitle"/>
          </p:nvPr>
        </p:nvSpPr>
        <p:spPr>
          <a:xfrm>
            <a:off x="7007100" y="2378475"/>
            <a:ext cx="1822800" cy="314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_1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1">
  <p:cSld name="BLANK_1_1_1_1_1_1_1_1_1_1_3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228600" y="632050"/>
            <a:ext cx="8686800" cy="3539400"/>
          </a:xfrm>
          <a:prstGeom prst="roundRect">
            <a:avLst>
              <a:gd fmla="val 5122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378975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774123" y="788021"/>
            <a:ext cx="3990900" cy="32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instorming 2">
  <p:cSld name="BLANK_1_1_1_1_1_1_1_1_1_1_3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0" y="4400100"/>
            <a:ext cx="9144000" cy="743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228600" y="4619400"/>
            <a:ext cx="1231800" cy="30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subTitle"/>
          </p:nvPr>
        </p:nvSpPr>
        <p:spPr>
          <a:xfrm>
            <a:off x="927475" y="12697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subTitle"/>
          </p:nvPr>
        </p:nvSpPr>
        <p:spPr>
          <a:xfrm>
            <a:off x="927475" y="20731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3" type="subTitle"/>
          </p:nvPr>
        </p:nvSpPr>
        <p:spPr>
          <a:xfrm>
            <a:off x="927475" y="2891300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4" type="subTitle"/>
          </p:nvPr>
        </p:nvSpPr>
        <p:spPr>
          <a:xfrm>
            <a:off x="927475" y="3692625"/>
            <a:ext cx="60462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"/>
              <a:buNone/>
              <a:defRPr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5" type="subTitle"/>
          </p:nvPr>
        </p:nvSpPr>
        <p:spPr>
          <a:xfrm>
            <a:off x="228600" y="12697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Plus Jakarta Sans Medium"/>
              <a:buNone/>
              <a:defRPr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6" type="subTitle"/>
          </p:nvPr>
        </p:nvSpPr>
        <p:spPr>
          <a:xfrm>
            <a:off x="228600" y="20731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7" type="subTitle"/>
          </p:nvPr>
        </p:nvSpPr>
        <p:spPr>
          <a:xfrm>
            <a:off x="228600" y="2891300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8" type="subTitle"/>
          </p:nvPr>
        </p:nvSpPr>
        <p:spPr>
          <a:xfrm>
            <a:off x="228600" y="3692625"/>
            <a:ext cx="5757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lus Jakarta Sans Medium"/>
              <a:buNone/>
              <a:defRPr>
                <a:solidFill>
                  <a:schemeClr val="l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BLANK_1_1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228300" y="9219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2" type="title"/>
          </p:nvPr>
        </p:nvSpPr>
        <p:spPr>
          <a:xfrm>
            <a:off x="4788000" y="917325"/>
            <a:ext cx="3236700" cy="27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2286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3" type="body"/>
          </p:nvPr>
        </p:nvSpPr>
        <p:spPr>
          <a:xfrm>
            <a:off x="4781100" y="1345400"/>
            <a:ext cx="4134300" cy="110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4" type="subTitle"/>
          </p:nvPr>
        </p:nvSpPr>
        <p:spPr>
          <a:xfrm>
            <a:off x="5058000" y="3305850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5" type="body"/>
          </p:nvPr>
        </p:nvSpPr>
        <p:spPr>
          <a:xfrm>
            <a:off x="5058000" y="3595225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Google Shape;107;p22"/>
          <p:cNvSpPr txBox="1"/>
          <p:nvPr>
            <p:ph idx="6" type="subTitle"/>
          </p:nvPr>
        </p:nvSpPr>
        <p:spPr>
          <a:xfrm>
            <a:off x="2438171" y="3305838"/>
            <a:ext cx="16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7" type="body"/>
          </p:nvPr>
        </p:nvSpPr>
        <p:spPr>
          <a:xfrm>
            <a:off x="2438171" y="3595213"/>
            <a:ext cx="16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" name="Google Shape;109;p22"/>
          <p:cNvSpPr/>
          <p:nvPr>
            <p:ph idx="8" type="pic"/>
          </p:nvPr>
        </p:nvSpPr>
        <p:spPr>
          <a:xfrm>
            <a:off x="0" y="3029625"/>
            <a:ext cx="2178300" cy="18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/>
          <p:nvPr>
            <p:ph idx="9" type="pic"/>
          </p:nvPr>
        </p:nvSpPr>
        <p:spPr>
          <a:xfrm>
            <a:off x="6965700" y="3010075"/>
            <a:ext cx="2178300" cy="189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idea">
  <p:cSld name="BLANK_1_1_1_1_1_1_1_1_1_1_1_1_1_2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3149700"/>
            <a:ext cx="5322300" cy="199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228600" y="191575"/>
            <a:ext cx="42858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228600" y="1317900"/>
            <a:ext cx="4285800" cy="96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2" type="subTitle"/>
          </p:nvPr>
        </p:nvSpPr>
        <p:spPr>
          <a:xfrm>
            <a:off x="2286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3" type="body"/>
          </p:nvPr>
        </p:nvSpPr>
        <p:spPr>
          <a:xfrm>
            <a:off x="2286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4" type="subTitle"/>
          </p:nvPr>
        </p:nvSpPr>
        <p:spPr>
          <a:xfrm>
            <a:off x="2557500" y="3402700"/>
            <a:ext cx="195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5" type="body"/>
          </p:nvPr>
        </p:nvSpPr>
        <p:spPr>
          <a:xfrm>
            <a:off x="2557500" y="3692075"/>
            <a:ext cx="1956900" cy="9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9" name="Google Shape;119;p23"/>
          <p:cNvSpPr/>
          <p:nvPr>
            <p:ph idx="6" type="pic"/>
          </p:nvPr>
        </p:nvSpPr>
        <p:spPr>
          <a:xfrm rot="-5400000">
            <a:off x="4491900" y="497850"/>
            <a:ext cx="5156400" cy="4147800"/>
          </a:xfrm>
          <a:prstGeom prst="round2SameRect">
            <a:avLst>
              <a:gd fmla="val 8254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BLANK_1_1_1_1_1_1_1_1_1_1_1_1_1_1_1_1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>
            <p:ph idx="2" type="pic"/>
          </p:nvPr>
        </p:nvSpPr>
        <p:spPr>
          <a:xfrm>
            <a:off x="228650" y="2813125"/>
            <a:ext cx="8018700" cy="2099100"/>
          </a:xfrm>
          <a:prstGeom prst="roundRect">
            <a:avLst>
              <a:gd fmla="val 7988" name="adj"/>
            </a:avLst>
          </a:prstGeom>
          <a:noFill/>
          <a:ln>
            <a:noFill/>
          </a:ln>
        </p:spPr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228600" y="947332"/>
            <a:ext cx="6480300" cy="5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type="title"/>
          </p:nvPr>
        </p:nvSpPr>
        <p:spPr>
          <a:xfrm>
            <a:off x="228600" y="228600"/>
            <a:ext cx="64803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1_1_1_1_1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>
            <p:ph idx="2" type="pic"/>
          </p:nvPr>
        </p:nvSpPr>
        <p:spPr>
          <a:xfrm>
            <a:off x="354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6" name="Google Shape;126;p25"/>
          <p:cNvSpPr/>
          <p:nvPr>
            <p:ph idx="3" type="pic"/>
          </p:nvPr>
        </p:nvSpPr>
        <p:spPr>
          <a:xfrm>
            <a:off x="2555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7" name="Google Shape;127;p25"/>
          <p:cNvSpPr/>
          <p:nvPr>
            <p:ph idx="4" type="pic"/>
          </p:nvPr>
        </p:nvSpPr>
        <p:spPr>
          <a:xfrm>
            <a:off x="47557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8" name="Google Shape;128;p25"/>
          <p:cNvSpPr/>
          <p:nvPr>
            <p:ph idx="5" type="pic"/>
          </p:nvPr>
        </p:nvSpPr>
        <p:spPr>
          <a:xfrm>
            <a:off x="6956250" y="1034550"/>
            <a:ext cx="1833000" cy="1833000"/>
          </a:xfrm>
          <a:prstGeom prst="roundRect">
            <a:avLst>
              <a:gd fmla="val 8703" name="adj"/>
            </a:avLst>
          </a:prstGeom>
          <a:noFill/>
          <a:ln>
            <a:noFill/>
          </a:ln>
        </p:spPr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399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6" type="subTitle"/>
          </p:nvPr>
        </p:nvSpPr>
        <p:spPr>
          <a:xfrm>
            <a:off x="399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1" name="Google Shape;131;p25"/>
          <p:cNvSpPr txBox="1"/>
          <p:nvPr>
            <p:ph idx="7" type="body"/>
          </p:nvPr>
        </p:nvSpPr>
        <p:spPr>
          <a:xfrm>
            <a:off x="399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8" type="subTitle"/>
          </p:nvPr>
        </p:nvSpPr>
        <p:spPr>
          <a:xfrm>
            <a:off x="2600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9" type="subTitle"/>
          </p:nvPr>
        </p:nvSpPr>
        <p:spPr>
          <a:xfrm>
            <a:off x="2600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4" name="Google Shape;134;p25"/>
          <p:cNvSpPr txBox="1"/>
          <p:nvPr>
            <p:ph idx="13" type="body"/>
          </p:nvPr>
        </p:nvSpPr>
        <p:spPr>
          <a:xfrm>
            <a:off x="2600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4" type="subTitle"/>
          </p:nvPr>
        </p:nvSpPr>
        <p:spPr>
          <a:xfrm>
            <a:off x="48007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5" type="subTitle"/>
          </p:nvPr>
        </p:nvSpPr>
        <p:spPr>
          <a:xfrm>
            <a:off x="48007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37" name="Google Shape;137;p25"/>
          <p:cNvSpPr txBox="1"/>
          <p:nvPr>
            <p:ph idx="16" type="body"/>
          </p:nvPr>
        </p:nvSpPr>
        <p:spPr>
          <a:xfrm>
            <a:off x="48007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7" type="subTitle"/>
          </p:nvPr>
        </p:nvSpPr>
        <p:spPr>
          <a:xfrm>
            <a:off x="7001225" y="303465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8" type="subTitle"/>
          </p:nvPr>
        </p:nvSpPr>
        <p:spPr>
          <a:xfrm>
            <a:off x="7001225" y="3246100"/>
            <a:ext cx="17169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0" name="Google Shape;140;p25"/>
          <p:cNvSpPr txBox="1"/>
          <p:nvPr>
            <p:ph idx="19" type="body"/>
          </p:nvPr>
        </p:nvSpPr>
        <p:spPr>
          <a:xfrm>
            <a:off x="7001225" y="3628825"/>
            <a:ext cx="1716900" cy="9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2">
  <p:cSld name="BLANK_1_1_1_1_1_1_1_1_1_1_1_1_1_1_1_1_1_1_1_1_1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35390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35390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4" name="Google Shape;144;p26"/>
          <p:cNvSpPr/>
          <p:nvPr>
            <p:ph idx="3" type="pic"/>
          </p:nvPr>
        </p:nvSpPr>
        <p:spPr>
          <a:xfrm>
            <a:off x="32105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2003288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2003288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47" name="Google Shape;147;p26"/>
          <p:cNvSpPr/>
          <p:nvPr>
            <p:ph idx="6" type="pic"/>
          </p:nvPr>
        </p:nvSpPr>
        <p:spPr>
          <a:xfrm>
            <a:off x="1970438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3652675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3652675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0" name="Google Shape;150;p26"/>
          <p:cNvSpPr/>
          <p:nvPr>
            <p:ph idx="9" type="pic"/>
          </p:nvPr>
        </p:nvSpPr>
        <p:spPr>
          <a:xfrm>
            <a:off x="3619825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1" name="Google Shape;151;p26"/>
          <p:cNvSpPr txBox="1"/>
          <p:nvPr>
            <p:ph idx="13" type="subTitle"/>
          </p:nvPr>
        </p:nvSpPr>
        <p:spPr>
          <a:xfrm>
            <a:off x="5302050" y="226600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14" type="subTitle"/>
          </p:nvPr>
        </p:nvSpPr>
        <p:spPr>
          <a:xfrm>
            <a:off x="5302050" y="247100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3" name="Google Shape;153;p26"/>
          <p:cNvSpPr/>
          <p:nvPr>
            <p:ph idx="15" type="pic"/>
          </p:nvPr>
        </p:nvSpPr>
        <p:spPr>
          <a:xfrm>
            <a:off x="5269200" y="82575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4" name="Google Shape;154;p26"/>
          <p:cNvSpPr txBox="1"/>
          <p:nvPr>
            <p:ph idx="16" type="subTitle"/>
          </p:nvPr>
        </p:nvSpPr>
        <p:spPr>
          <a:xfrm>
            <a:off x="200330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5" name="Google Shape;155;p26"/>
          <p:cNvSpPr txBox="1"/>
          <p:nvPr>
            <p:ph idx="17" type="subTitle"/>
          </p:nvPr>
        </p:nvSpPr>
        <p:spPr>
          <a:xfrm>
            <a:off x="200330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6" name="Google Shape;156;p26"/>
          <p:cNvSpPr/>
          <p:nvPr>
            <p:ph idx="18" type="pic"/>
          </p:nvPr>
        </p:nvSpPr>
        <p:spPr>
          <a:xfrm>
            <a:off x="197045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9" type="subTitle"/>
          </p:nvPr>
        </p:nvSpPr>
        <p:spPr>
          <a:xfrm>
            <a:off x="3652688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0" type="subTitle"/>
          </p:nvPr>
        </p:nvSpPr>
        <p:spPr>
          <a:xfrm>
            <a:off x="3652688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59" name="Google Shape;159;p26"/>
          <p:cNvSpPr/>
          <p:nvPr>
            <p:ph idx="21" type="pic"/>
          </p:nvPr>
        </p:nvSpPr>
        <p:spPr>
          <a:xfrm>
            <a:off x="3619838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60" name="Google Shape;160;p26"/>
          <p:cNvSpPr txBox="1"/>
          <p:nvPr>
            <p:ph idx="22" type="subTitle"/>
          </p:nvPr>
        </p:nvSpPr>
        <p:spPr>
          <a:xfrm>
            <a:off x="5302075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3" type="subTitle"/>
          </p:nvPr>
        </p:nvSpPr>
        <p:spPr>
          <a:xfrm>
            <a:off x="5302075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62" name="Google Shape;162;p26"/>
          <p:cNvSpPr/>
          <p:nvPr>
            <p:ph idx="24" type="pic"/>
          </p:nvPr>
        </p:nvSpPr>
        <p:spPr>
          <a:xfrm>
            <a:off x="5269225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  <p:sp>
        <p:nvSpPr>
          <p:cNvPr id="163" name="Google Shape;163;p26"/>
          <p:cNvSpPr txBox="1"/>
          <p:nvPr>
            <p:ph idx="25" type="subTitle"/>
          </p:nvPr>
        </p:nvSpPr>
        <p:spPr>
          <a:xfrm>
            <a:off x="6951450" y="4416250"/>
            <a:ext cx="1098300" cy="18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lus Jakarta Sans Medium"/>
              <a:buNone/>
              <a:defRPr sz="1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26" type="subTitle"/>
          </p:nvPr>
        </p:nvSpPr>
        <p:spPr>
          <a:xfrm>
            <a:off x="6951450" y="4621250"/>
            <a:ext cx="1257300" cy="13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  <a:defRPr sz="1000"/>
            </a:lvl9pPr>
          </a:lstStyle>
          <a:p/>
        </p:txBody>
      </p:sp>
      <p:sp>
        <p:nvSpPr>
          <p:cNvPr id="165" name="Google Shape;165;p26"/>
          <p:cNvSpPr/>
          <p:nvPr>
            <p:ph idx="27" type="pic"/>
          </p:nvPr>
        </p:nvSpPr>
        <p:spPr>
          <a:xfrm>
            <a:off x="6918600" y="2976000"/>
            <a:ext cx="1342200" cy="1342200"/>
          </a:xfrm>
          <a:prstGeom prst="roundRect">
            <a:avLst>
              <a:gd fmla="val 861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ersonas">
  <p:cSld name="BLANK_1_1_1_1_1_1_1_1_1_1_1_1_1_1_1_1_1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>
            <p:ph idx="2" type="pic"/>
          </p:nvPr>
        </p:nvSpPr>
        <p:spPr>
          <a:xfrm>
            <a:off x="2283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68" name="Google Shape;168;p27"/>
          <p:cNvSpPr/>
          <p:nvPr>
            <p:ph idx="3" type="pic"/>
          </p:nvPr>
        </p:nvSpPr>
        <p:spPr>
          <a:xfrm>
            <a:off x="4781400" y="912725"/>
            <a:ext cx="1833000" cy="2294100"/>
          </a:xfrm>
          <a:prstGeom prst="roundRect">
            <a:avLst>
              <a:gd fmla="val 12454" name="adj"/>
            </a:avLst>
          </a:prstGeom>
          <a:noFill/>
          <a:ln>
            <a:noFill/>
          </a:ln>
        </p:spPr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22707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4" type="body"/>
          </p:nvPr>
        </p:nvSpPr>
        <p:spPr>
          <a:xfrm>
            <a:off x="6823800" y="968925"/>
            <a:ext cx="2091900" cy="286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5" type="subTitle"/>
          </p:nvPr>
        </p:nvSpPr>
        <p:spPr>
          <a:xfrm>
            <a:off x="27765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6" type="subTitle"/>
          </p:nvPr>
        </p:nvSpPr>
        <p:spPr>
          <a:xfrm>
            <a:off x="4835100" y="3373825"/>
            <a:ext cx="17256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lus Jakarta Sans Medium"/>
              <a:buNone/>
              <a:defRPr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Plus Jakarta Sans Medium"/>
              <a:buNone/>
              <a:defRPr>
                <a:solidFill>
                  <a:schemeClr val="accent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s">
  <p:cSld name="BLANK_1_1_1_1_1_1_1_1_1_1_1_1_1_1_1_1_1_1_1_1_1_1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28600" y="741875"/>
            <a:ext cx="64803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228625" y="4191000"/>
            <a:ext cx="1113600" cy="71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" name="Google Shape;176;p28"/>
          <p:cNvSpPr/>
          <p:nvPr>
            <p:ph idx="2" type="pic"/>
          </p:nvPr>
        </p:nvSpPr>
        <p:spPr>
          <a:xfrm>
            <a:off x="2285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3" type="pic"/>
          </p:nvPr>
        </p:nvSpPr>
        <p:spPr>
          <a:xfrm>
            <a:off x="824775" y="157125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4" type="pic"/>
          </p:nvPr>
        </p:nvSpPr>
        <p:spPr>
          <a:xfrm>
            <a:off x="2285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28"/>
          <p:cNvSpPr/>
          <p:nvPr>
            <p:ph idx="5" type="pic"/>
          </p:nvPr>
        </p:nvSpPr>
        <p:spPr>
          <a:xfrm>
            <a:off x="824750" y="216532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8"/>
          <p:cNvSpPr/>
          <p:nvPr>
            <p:ph idx="6" type="pic"/>
          </p:nvPr>
        </p:nvSpPr>
        <p:spPr>
          <a:xfrm>
            <a:off x="2285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28"/>
          <p:cNvSpPr/>
          <p:nvPr>
            <p:ph idx="7" type="pic"/>
          </p:nvPr>
        </p:nvSpPr>
        <p:spPr>
          <a:xfrm>
            <a:off x="824788" y="2759400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8"/>
          <p:cNvSpPr/>
          <p:nvPr>
            <p:ph idx="8" type="pic"/>
          </p:nvPr>
        </p:nvSpPr>
        <p:spPr>
          <a:xfrm>
            <a:off x="2285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8"/>
          <p:cNvSpPr/>
          <p:nvPr>
            <p:ph idx="9" type="pic"/>
          </p:nvPr>
        </p:nvSpPr>
        <p:spPr>
          <a:xfrm>
            <a:off x="824763" y="3353475"/>
            <a:ext cx="517500" cy="517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BLANK_1_1_1_1_1_1_1_1_1_1_1_1_1_1_1_1_1_1_1_1_1_1_1_1">
    <p:bg>
      <p:bgPr>
        <a:solidFill>
          <a:schemeClr val="accent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2">
  <p:cSld name="BLANK_1_1_1_1_1_1_1_1_1_1_1_1_1_1_1_1_1_1_1_1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Plus Jakarta Sans"/>
              <a:buNone/>
              <a:defRPr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3">
  <p:cSld name="BLANK_1_1_1_1_1_1_1_1_1_1_1_1_1_1_1_1_1_1_1_1_1_1_1_1_1_1">
    <p:bg>
      <p:bgPr>
        <a:solidFill>
          <a:schemeClr val="accent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228600" y="228600"/>
            <a:ext cx="64215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228600" y="952675"/>
            <a:ext cx="64803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Plus Jakarta Sans"/>
              <a:buNone/>
              <a:defRPr sz="1800">
                <a:solidFill>
                  <a:schemeClr val="lt2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1">
  <p:cSld name="BLANK_1_1_1_1_1_1_1_1_1_1_1_1_1_1_1_1_1_1_1_1_1_1_1_1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>
            <p:ph idx="2" type="pic"/>
          </p:nvPr>
        </p:nvSpPr>
        <p:spPr>
          <a:xfrm>
            <a:off x="4577975" y="632250"/>
            <a:ext cx="4349400" cy="4281600"/>
          </a:xfrm>
          <a:prstGeom prst="roundRect">
            <a:avLst>
              <a:gd fmla="val 6217" name="adj"/>
            </a:avLst>
          </a:prstGeom>
          <a:noFill/>
          <a:ln>
            <a:noFill/>
          </a:ln>
        </p:spPr>
      </p:sp>
      <p:sp>
        <p:nvSpPr>
          <p:cNvPr id="194" name="Google Shape;194;p32"/>
          <p:cNvSpPr/>
          <p:nvPr>
            <p:ph idx="3" type="pic"/>
          </p:nvPr>
        </p:nvSpPr>
        <p:spPr>
          <a:xfrm>
            <a:off x="228775" y="2621175"/>
            <a:ext cx="4238400" cy="2293500"/>
          </a:xfrm>
          <a:prstGeom prst="roundRect">
            <a:avLst>
              <a:gd fmla="val 9802" name="adj"/>
            </a:avLst>
          </a:prstGeom>
          <a:noFill/>
          <a:ln>
            <a:noFill/>
          </a:ln>
        </p:spPr>
      </p:sp>
      <p:sp>
        <p:nvSpPr>
          <p:cNvPr id="195" name="Google Shape;195;p32"/>
          <p:cNvSpPr/>
          <p:nvPr>
            <p:ph idx="4" type="pic"/>
          </p:nvPr>
        </p:nvSpPr>
        <p:spPr>
          <a:xfrm>
            <a:off x="2287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  <p:sp>
        <p:nvSpPr>
          <p:cNvPr id="196" name="Google Shape;196;p32"/>
          <p:cNvSpPr/>
          <p:nvPr>
            <p:ph idx="5" type="pic"/>
          </p:nvPr>
        </p:nvSpPr>
        <p:spPr>
          <a:xfrm>
            <a:off x="2403375" y="632025"/>
            <a:ext cx="2068500" cy="1890900"/>
          </a:xfrm>
          <a:prstGeom prst="roundRect">
            <a:avLst>
              <a:gd fmla="val 1188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2">
  <p:cSld name="BLANK_1_1_1_1_1_1_1_1_1_1_1_1_1_1_1_1_1_1_1_1_1_1_1_1_1_2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/>
          <p:nvPr>
            <p:ph idx="2" type="pic"/>
          </p:nvPr>
        </p:nvSpPr>
        <p:spPr>
          <a:xfrm>
            <a:off x="22862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40170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0" name="Google Shape;200;p33"/>
          <p:cNvSpPr/>
          <p:nvPr>
            <p:ph idx="3" type="pic"/>
          </p:nvPr>
        </p:nvSpPr>
        <p:spPr>
          <a:xfrm>
            <a:off x="2429113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1" name="Google Shape;201;p33"/>
          <p:cNvSpPr txBox="1"/>
          <p:nvPr>
            <p:ph idx="4" type="subTitle"/>
          </p:nvPr>
        </p:nvSpPr>
        <p:spPr>
          <a:xfrm>
            <a:off x="2602188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2" name="Google Shape;202;p33"/>
          <p:cNvSpPr/>
          <p:nvPr>
            <p:ph idx="5" type="pic"/>
          </p:nvPr>
        </p:nvSpPr>
        <p:spPr>
          <a:xfrm>
            <a:off x="4629600" y="6319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3" name="Google Shape;203;p33"/>
          <p:cNvSpPr txBox="1"/>
          <p:nvPr>
            <p:ph idx="6" type="subTitle"/>
          </p:nvPr>
        </p:nvSpPr>
        <p:spPr>
          <a:xfrm>
            <a:off x="4802675" y="35679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04" name="Google Shape;204;p33"/>
          <p:cNvSpPr/>
          <p:nvPr>
            <p:ph idx="7" type="pic"/>
          </p:nvPr>
        </p:nvSpPr>
        <p:spPr>
          <a:xfrm>
            <a:off x="6830075" y="632025"/>
            <a:ext cx="2085300" cy="2768700"/>
          </a:xfrm>
          <a:prstGeom prst="round2SameRect">
            <a:avLst>
              <a:gd fmla="val 1178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5" name="Google Shape;205;p33"/>
          <p:cNvSpPr txBox="1"/>
          <p:nvPr>
            <p:ph idx="8" type="subTitle"/>
          </p:nvPr>
        </p:nvSpPr>
        <p:spPr>
          <a:xfrm>
            <a:off x="7003150" y="3568050"/>
            <a:ext cx="1702200" cy="3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lus Jakarta Sans Medium"/>
              <a:buNone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1_1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6625332" y="229950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235213" y="229950"/>
            <a:ext cx="6282300" cy="4683600"/>
          </a:xfrm>
          <a:prstGeom prst="roundRect">
            <a:avLst>
              <a:gd fmla="val 584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6625786" y="2630415"/>
            <a:ext cx="2283000" cy="2283000"/>
          </a:xfrm>
          <a:prstGeom prst="roundRect">
            <a:avLst>
              <a:gd fmla="val 1221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570013" y="3961157"/>
            <a:ext cx="5582100" cy="60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descr="A donut shape" id="211" name="Google Shape;211;p34"/>
          <p:cNvSpPr/>
          <p:nvPr/>
        </p:nvSpPr>
        <p:spPr>
          <a:xfrm>
            <a:off x="7134588" y="3139675"/>
            <a:ext cx="1264500" cy="1264500"/>
          </a:xfrm>
          <a:prstGeom prst="donut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descr="A star icon" id="212" name="Google Shape;212;p34"/>
          <p:cNvSpPr/>
          <p:nvPr/>
        </p:nvSpPr>
        <p:spPr>
          <a:xfrm>
            <a:off x="7092288" y="697800"/>
            <a:ext cx="1349100" cy="1347300"/>
          </a:xfrm>
          <a:prstGeom prst="plaque">
            <a:avLst>
              <a:gd fmla="val 4491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CUSTOM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 rot="5400000">
            <a:off x="-285900" y="285900"/>
            <a:ext cx="5143500" cy="4571700"/>
          </a:xfrm>
          <a:prstGeom prst="round2SameRect">
            <a:avLst>
              <a:gd fmla="val 6890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293700" y="295600"/>
            <a:ext cx="772500" cy="16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None/>
              <a:defRPr sz="1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2" type="subTitle"/>
          </p:nvPr>
        </p:nvSpPr>
        <p:spPr>
          <a:xfrm>
            <a:off x="4810050" y="4624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3" type="subTitle"/>
          </p:nvPr>
        </p:nvSpPr>
        <p:spPr>
          <a:xfrm>
            <a:off x="4810050" y="140697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4" type="subTitle"/>
          </p:nvPr>
        </p:nvSpPr>
        <p:spPr>
          <a:xfrm>
            <a:off x="4810050" y="235155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5" type="subTitle"/>
          </p:nvPr>
        </p:nvSpPr>
        <p:spPr>
          <a:xfrm>
            <a:off x="4810050" y="329612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6" type="subTitle"/>
          </p:nvPr>
        </p:nvSpPr>
        <p:spPr>
          <a:xfrm>
            <a:off x="4810050" y="42407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35"/>
          <p:cNvSpPr txBox="1"/>
          <p:nvPr>
            <p:ph type="title"/>
          </p:nvPr>
        </p:nvSpPr>
        <p:spPr>
          <a:xfrm>
            <a:off x="228600" y="1001425"/>
            <a:ext cx="3912900" cy="24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">
  <p:cSld name="CUSTOM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24" name="Google Shape;224;p36"/>
          <p:cNvSpPr/>
          <p:nvPr>
            <p:ph idx="2" type="pic"/>
          </p:nvPr>
        </p:nvSpPr>
        <p:spPr>
          <a:xfrm>
            <a:off x="230700" y="911875"/>
            <a:ext cx="1751400" cy="2634000"/>
          </a:xfrm>
          <a:prstGeom prst="round2SameRect">
            <a:avLst>
              <a:gd fmla="val 1265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314750" y="36774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6"/>
          <p:cNvSpPr/>
          <p:nvPr>
            <p:ph idx="3" type="pic"/>
          </p:nvPr>
        </p:nvSpPr>
        <p:spPr>
          <a:xfrm>
            <a:off x="2867100" y="480475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7" name="Google Shape;227;p36"/>
          <p:cNvSpPr/>
          <p:nvPr>
            <p:ph idx="4" type="pic"/>
          </p:nvPr>
        </p:nvSpPr>
        <p:spPr>
          <a:xfrm>
            <a:off x="2867100" y="2804388"/>
            <a:ext cx="1746300" cy="1337400"/>
          </a:xfrm>
          <a:prstGeom prst="round2SameRect">
            <a:avLst>
              <a:gd fmla="val 11765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8" name="Google Shape;228;p36"/>
          <p:cNvSpPr/>
          <p:nvPr>
            <p:ph idx="5" type="pic"/>
          </p:nvPr>
        </p:nvSpPr>
        <p:spPr>
          <a:xfrm rot="-5400000">
            <a:off x="5934450" y="-278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29" name="Google Shape;229;p36"/>
          <p:cNvSpPr/>
          <p:nvPr>
            <p:ph idx="6" type="pic"/>
          </p:nvPr>
        </p:nvSpPr>
        <p:spPr>
          <a:xfrm rot="-5400000">
            <a:off x="5934450" y="1470950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0" name="Google Shape;230;p36"/>
          <p:cNvSpPr/>
          <p:nvPr>
            <p:ph idx="7" type="pic"/>
          </p:nvPr>
        </p:nvSpPr>
        <p:spPr>
          <a:xfrm rot="-5400000">
            <a:off x="5934450" y="2969725"/>
            <a:ext cx="1344300" cy="2202000"/>
          </a:xfrm>
          <a:prstGeom prst="round2SameRect">
            <a:avLst>
              <a:gd fmla="val 9438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1" name="Google Shape;231;p36"/>
          <p:cNvSpPr txBox="1"/>
          <p:nvPr>
            <p:ph idx="8" type="subTitle"/>
          </p:nvPr>
        </p:nvSpPr>
        <p:spPr>
          <a:xfrm>
            <a:off x="2961150" y="1899800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9" type="subTitle"/>
          </p:nvPr>
        </p:nvSpPr>
        <p:spPr>
          <a:xfrm>
            <a:off x="2961150" y="4252075"/>
            <a:ext cx="1565400" cy="3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3" type="subTitle"/>
          </p:nvPr>
        </p:nvSpPr>
        <p:spPr>
          <a:xfrm>
            <a:off x="7827000" y="5227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4" name="Google Shape;234;p36"/>
          <p:cNvSpPr txBox="1"/>
          <p:nvPr>
            <p:ph idx="14" type="subTitle"/>
          </p:nvPr>
        </p:nvSpPr>
        <p:spPr>
          <a:xfrm>
            <a:off x="7827000" y="203675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36"/>
          <p:cNvSpPr txBox="1"/>
          <p:nvPr>
            <p:ph idx="15" type="subTitle"/>
          </p:nvPr>
        </p:nvSpPr>
        <p:spPr>
          <a:xfrm>
            <a:off x="7827000" y="3550800"/>
            <a:ext cx="952500" cy="107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r journey ALT 1">
  <p:cSld name="CUSTOM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228600" y="229900"/>
            <a:ext cx="9924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User journey</a:t>
            </a:r>
            <a:endParaRPr sz="10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47850" y="188845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2" type="body"/>
          </p:nvPr>
        </p:nvSpPr>
        <p:spPr>
          <a:xfrm>
            <a:off x="6079400" y="4058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0" name="Google Shape;240;p37"/>
          <p:cNvSpPr txBox="1"/>
          <p:nvPr>
            <p:ph idx="3" type="body"/>
          </p:nvPr>
        </p:nvSpPr>
        <p:spPr>
          <a:xfrm>
            <a:off x="6079400" y="1606817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1" name="Google Shape;241;p37"/>
          <p:cNvSpPr txBox="1"/>
          <p:nvPr>
            <p:ph idx="4" type="body"/>
          </p:nvPr>
        </p:nvSpPr>
        <p:spPr>
          <a:xfrm>
            <a:off x="6079400" y="2807783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2" name="Google Shape;242;p37"/>
          <p:cNvSpPr txBox="1"/>
          <p:nvPr>
            <p:ph idx="5" type="body"/>
          </p:nvPr>
        </p:nvSpPr>
        <p:spPr>
          <a:xfrm>
            <a:off x="6079400" y="4008750"/>
            <a:ext cx="2683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3" name="Google Shape;243;p37"/>
          <p:cNvSpPr txBox="1"/>
          <p:nvPr>
            <p:ph idx="6" type="body"/>
          </p:nvPr>
        </p:nvSpPr>
        <p:spPr>
          <a:xfrm>
            <a:off x="3213625" y="662625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44" name="Google Shape;244;p37"/>
          <p:cNvSpPr txBox="1"/>
          <p:nvPr>
            <p:ph idx="7" type="body"/>
          </p:nvPr>
        </p:nvSpPr>
        <p:spPr>
          <a:xfrm>
            <a:off x="3213625" y="3056300"/>
            <a:ext cx="1780800" cy="143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3" name="Google Shape;25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" name="Google Shape;263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3" name="Google Shape;273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1" name="Google Shape;281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7" name="Google Shape;287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1" name="Google Shape;291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2" name="Google Shape;292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0" name="Google Shape;300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1" name="Google Shape;301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2" name="Google Shape;302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4" name="Google Shape;304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1" name="Google Shape;311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6" name="Google Shape;316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2" name="Google Shape;322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6" name="Google Shape;326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" name="Google Shape;327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1375" y="356475"/>
            <a:ext cx="2860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None/>
              <a:defRPr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77400" y="1551575"/>
            <a:ext cx="5666400" cy="24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orient="horz" pos="144">
          <p15:clr>
            <a:srgbClr val="E46962"/>
          </p15:clr>
        </p15:guide>
        <p15:guide id="3" pos="144">
          <p15:clr>
            <a:srgbClr val="E46962"/>
          </p15:clr>
        </p15:guide>
        <p15:guide id="4" orient="horz" pos="309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type="title"/>
          </p:nvPr>
        </p:nvSpPr>
        <p:spPr>
          <a:xfrm>
            <a:off x="563400" y="3695700"/>
            <a:ext cx="3679800" cy="938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Lymphatic Drainage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>
            <p:ph idx="1" type="subTitle"/>
          </p:nvPr>
        </p:nvSpPr>
        <p:spPr>
          <a:xfrm>
            <a:off x="228600" y="321025"/>
            <a:ext cx="8479200" cy="17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</a:rPr>
              <a:t>3. Lymph Nodes</a:t>
            </a:r>
            <a:endParaRPr b="1" sz="27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us Jakarta Sans"/>
              <a:buChar char="●"/>
            </a:pPr>
            <a:r>
              <a:rPr lang="en" sz="2500">
                <a:solidFill>
                  <a:schemeClr val="lt1"/>
                </a:solidFill>
              </a:rPr>
              <a:t>Small, bean-shaped structures located along lymphatic vessels.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●"/>
            </a:pPr>
            <a:r>
              <a:rPr lang="en" sz="2500">
                <a:solidFill>
                  <a:schemeClr val="lt1"/>
                </a:solidFill>
              </a:rPr>
              <a:t>Act as </a:t>
            </a:r>
            <a:r>
              <a:rPr b="1" lang="en" sz="2500">
                <a:solidFill>
                  <a:schemeClr val="lt1"/>
                </a:solidFill>
              </a:rPr>
              <a:t>filtration hubs</a:t>
            </a:r>
            <a:r>
              <a:rPr lang="en" sz="2500">
                <a:solidFill>
                  <a:schemeClr val="lt1"/>
                </a:solidFill>
              </a:rPr>
              <a:t>: they trap bacteria, viruses, and debris.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us Jakarta Sans"/>
              <a:buChar char="●"/>
            </a:pPr>
            <a:r>
              <a:rPr lang="en" sz="2500">
                <a:solidFill>
                  <a:schemeClr val="lt1"/>
                </a:solidFill>
              </a:rPr>
              <a:t>Contain immune cells (T cells, B cells, macrophages) that destroy invaders.</a:t>
            </a:r>
            <a:endParaRPr sz="2500">
              <a:solidFill>
                <a:schemeClr val="lt1"/>
              </a:solidFill>
            </a:endParaRPr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us Jakarta Sans"/>
              <a:buChar char="●"/>
            </a:pPr>
            <a:r>
              <a:rPr lang="en" sz="2500">
                <a:solidFill>
                  <a:schemeClr val="lt1"/>
                </a:solidFill>
              </a:rPr>
              <a:t>Swell during infection or inflammation due to increased immune activity.</a:t>
            </a:r>
            <a:br>
              <a:rPr lang="en" sz="2500">
                <a:solidFill>
                  <a:schemeClr val="lt1"/>
                </a:solidFill>
              </a:rPr>
            </a:br>
            <a:endParaRPr sz="2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</a:endParaRPr>
          </a:p>
        </p:txBody>
      </p:sp>
      <p:grpSp>
        <p:nvGrpSpPr>
          <p:cNvPr id="438" name="Google Shape;438;p66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439" name="Google Shape;439;p66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440" name="Google Shape;440;p66"/>
            <p:cNvGrpSpPr/>
            <p:nvPr/>
          </p:nvGrpSpPr>
          <p:grpSpPr>
            <a:xfrm>
              <a:off x="8518721" y="4521773"/>
              <a:ext cx="226973" cy="214726"/>
              <a:chOff x="7312075" y="834700"/>
              <a:chExt cx="1022400" cy="966799"/>
            </a:xfrm>
          </p:grpSpPr>
          <p:sp>
            <p:nvSpPr>
              <p:cNvPr id="441" name="Google Shape;441;p66"/>
              <p:cNvSpPr/>
              <p:nvPr/>
            </p:nvSpPr>
            <p:spPr>
              <a:xfrm>
                <a:off x="7312075" y="834700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42" name="Google Shape;442;p66"/>
              <p:cNvSpPr/>
              <p:nvPr/>
            </p:nvSpPr>
            <p:spPr>
              <a:xfrm>
                <a:off x="7312075" y="1363499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idx="1" type="subTitle"/>
          </p:nvPr>
        </p:nvSpPr>
        <p:spPr>
          <a:xfrm>
            <a:off x="228600" y="321025"/>
            <a:ext cx="8479200" cy="41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</a:rPr>
              <a:t>4. Lymphoid Organs</a:t>
            </a:r>
            <a:endParaRPr b="1" sz="25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chemeClr val="lt1"/>
                </a:solidFill>
              </a:rPr>
              <a:t>Spleen:</a:t>
            </a:r>
            <a:r>
              <a:rPr lang="en" sz="2300">
                <a:solidFill>
                  <a:schemeClr val="lt1"/>
                </a:solidFill>
              </a:rPr>
              <a:t> Filters blood, recycles red blood cells, and stores immune cells. Located in the upper left abdomen.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chemeClr val="lt1"/>
                </a:solidFill>
              </a:rPr>
              <a:t>Thymus:</a:t>
            </a:r>
            <a:r>
              <a:rPr lang="en" sz="2300">
                <a:solidFill>
                  <a:schemeClr val="lt1"/>
                </a:solidFill>
              </a:rPr>
              <a:t> Site of T cell maturation. Located behind the sternum.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chemeClr val="lt1"/>
                </a:solidFill>
              </a:rPr>
              <a:t>Tonsils &amp; Adenoids:</a:t>
            </a:r>
            <a:r>
              <a:rPr lang="en" sz="2300">
                <a:solidFill>
                  <a:schemeClr val="lt1"/>
                </a:solidFill>
              </a:rPr>
              <a:t> First line of immune defense in the throat/nasal area.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chemeClr val="lt1"/>
                </a:solidFill>
              </a:rPr>
              <a:t>Bone Marrow:</a:t>
            </a:r>
            <a:r>
              <a:rPr lang="en" sz="2300">
                <a:solidFill>
                  <a:schemeClr val="lt1"/>
                </a:solidFill>
              </a:rPr>
              <a:t> Produces lymphocytes and other blood cells.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b="1" lang="en" sz="2300">
                <a:solidFill>
                  <a:schemeClr val="lt1"/>
                </a:solidFill>
              </a:rPr>
              <a:t>Peyer’s Patches:</a:t>
            </a:r>
            <a:r>
              <a:rPr lang="en" sz="2300">
                <a:solidFill>
                  <a:schemeClr val="lt1"/>
                </a:solidFill>
              </a:rPr>
              <a:t> Small lymphatic tissue in the small intestine (gut immunity).</a:t>
            </a:r>
            <a:endParaRPr b="1" sz="2500">
              <a:solidFill>
                <a:schemeClr val="lt1"/>
              </a:solidFill>
            </a:endParaRPr>
          </a:p>
        </p:txBody>
      </p:sp>
      <p:grpSp>
        <p:nvGrpSpPr>
          <p:cNvPr id="448" name="Google Shape;448;p67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449" name="Google Shape;449;p67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450" name="Google Shape;450;p67"/>
            <p:cNvGrpSpPr/>
            <p:nvPr/>
          </p:nvGrpSpPr>
          <p:grpSpPr>
            <a:xfrm>
              <a:off x="8518721" y="4521773"/>
              <a:ext cx="226973" cy="214726"/>
              <a:chOff x="7312075" y="834700"/>
              <a:chExt cx="1022400" cy="966799"/>
            </a:xfrm>
          </p:grpSpPr>
          <p:sp>
            <p:nvSpPr>
              <p:cNvPr id="451" name="Google Shape;451;p67"/>
              <p:cNvSpPr/>
              <p:nvPr/>
            </p:nvSpPr>
            <p:spPr>
              <a:xfrm>
                <a:off x="7312075" y="834700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52" name="Google Shape;452;p67"/>
              <p:cNvSpPr/>
              <p:nvPr/>
            </p:nvSpPr>
            <p:spPr>
              <a:xfrm>
                <a:off x="7312075" y="1363499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228600" y="228600"/>
            <a:ext cx="3713100" cy="1662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Lymph Nodes and Regions</a:t>
            </a:r>
            <a:endParaRPr/>
          </a:p>
        </p:txBody>
      </p:sp>
      <p:grpSp>
        <p:nvGrpSpPr>
          <p:cNvPr id="458" name="Google Shape;458;p68"/>
          <p:cNvGrpSpPr/>
          <p:nvPr/>
        </p:nvGrpSpPr>
        <p:grpSpPr>
          <a:xfrm>
            <a:off x="228589" y="3646800"/>
            <a:ext cx="934500" cy="934500"/>
            <a:chOff x="1282450" y="3440775"/>
            <a:chExt cx="934500" cy="934500"/>
          </a:xfrm>
        </p:grpSpPr>
        <p:sp>
          <p:nvSpPr>
            <p:cNvPr descr="A shape representing a clock." id="459" name="Google Shape;459;p68"/>
            <p:cNvSpPr/>
            <p:nvPr/>
          </p:nvSpPr>
          <p:spPr>
            <a:xfrm>
              <a:off x="1282450" y="3440775"/>
              <a:ext cx="934500" cy="93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60" name="Google Shape;460;p68"/>
            <p:cNvSpPr txBox="1"/>
            <p:nvPr/>
          </p:nvSpPr>
          <p:spPr>
            <a:xfrm>
              <a:off x="1363150" y="3723375"/>
              <a:ext cx="77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sp>
          <p:nvSpPr>
            <p:cNvPr id="461" name="Google Shape;461;p68"/>
            <p:cNvSpPr/>
            <p:nvPr/>
          </p:nvSpPr>
          <p:spPr>
            <a:xfrm>
              <a:off x="1713550" y="35110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62" name="Google Shape;462;p68"/>
            <p:cNvSpPr/>
            <p:nvPr/>
          </p:nvSpPr>
          <p:spPr>
            <a:xfrm>
              <a:off x="1713550" y="4232675"/>
              <a:ext cx="72300" cy="72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63" name="Google Shape;463;p68"/>
            <p:cNvSpPr/>
            <p:nvPr/>
          </p:nvSpPr>
          <p:spPr>
            <a:xfrm rot="5400000">
              <a:off x="2074350" y="38718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64" name="Google Shape;464;p68"/>
            <p:cNvSpPr/>
            <p:nvPr/>
          </p:nvSpPr>
          <p:spPr>
            <a:xfrm rot="5400000">
              <a:off x="1352750" y="3871875"/>
              <a:ext cx="72300" cy="72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465" name="Google Shape;465;p68"/>
          <p:cNvSpPr txBox="1"/>
          <p:nvPr/>
        </p:nvSpPr>
        <p:spPr>
          <a:xfrm>
            <a:off x="4812625" y="406075"/>
            <a:ext cx="3940500" cy="4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Char char="●"/>
            </a:pPr>
            <a:r>
              <a:rPr lang="en" sz="4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Head &amp; Neck</a:t>
            </a:r>
            <a:endParaRPr sz="4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Char char="●"/>
            </a:pPr>
            <a:r>
              <a:rPr lang="en" sz="4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Upper Body</a:t>
            </a:r>
            <a:endParaRPr sz="4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Char char="●"/>
            </a:pPr>
            <a:r>
              <a:rPr lang="en" sz="4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Thoracic &amp; Abdominal</a:t>
            </a:r>
            <a:endParaRPr sz="4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"/>
              <a:buChar char="●"/>
            </a:pPr>
            <a:r>
              <a:rPr lang="en" sz="4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Lower Body</a:t>
            </a:r>
            <a:endParaRPr sz="4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type="title"/>
          </p:nvPr>
        </p:nvSpPr>
        <p:spPr>
          <a:xfrm>
            <a:off x="153400" y="152400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 and Neck</a:t>
            </a:r>
            <a:endParaRPr/>
          </a:p>
        </p:txBody>
      </p:sp>
      <p:grpSp>
        <p:nvGrpSpPr>
          <p:cNvPr id="471" name="Google Shape;471;p69"/>
          <p:cNvGrpSpPr/>
          <p:nvPr/>
        </p:nvGrpSpPr>
        <p:grpSpPr>
          <a:xfrm>
            <a:off x="6901507" y="2567447"/>
            <a:ext cx="2013900" cy="2347453"/>
            <a:chOff x="627182" y="2190072"/>
            <a:chExt cx="2013900" cy="2347453"/>
          </a:xfrm>
        </p:grpSpPr>
        <p:sp>
          <p:nvSpPr>
            <p:cNvPr id="472" name="Google Shape;472;p69"/>
            <p:cNvSpPr/>
            <p:nvPr/>
          </p:nvSpPr>
          <p:spPr>
            <a:xfrm>
              <a:off x="1166900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3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473" name="Google Shape;473;p69"/>
            <p:cNvGrpSpPr/>
            <p:nvPr/>
          </p:nvGrpSpPr>
          <p:grpSpPr>
            <a:xfrm>
              <a:off x="627182" y="2190072"/>
              <a:ext cx="2013900" cy="2013900"/>
              <a:chOff x="4716457" y="-2282166"/>
              <a:chExt cx="2013900" cy="2013900"/>
            </a:xfrm>
          </p:grpSpPr>
          <p:sp>
            <p:nvSpPr>
              <p:cNvPr descr="A shape representing a clock." id="474" name="Google Shape;474;p69"/>
              <p:cNvSpPr/>
              <p:nvPr/>
            </p:nvSpPr>
            <p:spPr>
              <a:xfrm>
                <a:off x="4716457" y="-2282166"/>
                <a:ext cx="2013900" cy="201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75" name="Google Shape;475;p69"/>
              <p:cNvSpPr txBox="1"/>
              <p:nvPr/>
            </p:nvSpPr>
            <p:spPr>
              <a:xfrm>
                <a:off x="4890395" y="-1675478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3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476" name="Google Shape;476;p69"/>
              <p:cNvSpPr/>
              <p:nvPr/>
            </p:nvSpPr>
            <p:spPr>
              <a:xfrm>
                <a:off x="5645434" y="-213067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77" name="Google Shape;477;p69"/>
              <p:cNvSpPr/>
              <p:nvPr/>
            </p:nvSpPr>
            <p:spPr>
              <a:xfrm>
                <a:off x="5645434" y="-575700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78" name="Google Shape;478;p69"/>
              <p:cNvSpPr/>
              <p:nvPr/>
            </p:nvSpPr>
            <p:spPr>
              <a:xfrm rot="5400000">
                <a:off x="6423021" y="-1353188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79" name="Google Shape;479;p69"/>
              <p:cNvSpPr/>
              <p:nvPr/>
            </p:nvSpPr>
            <p:spPr>
              <a:xfrm rot="5400000">
                <a:off x="4868046" y="-1353188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480" name="Google Shape;480;p69"/>
            <p:cNvSpPr/>
            <p:nvPr/>
          </p:nvSpPr>
          <p:spPr>
            <a:xfrm rot="5400000">
              <a:off x="21033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81" name="Google Shape;481;p69"/>
            <p:cNvSpPr/>
            <p:nvPr/>
          </p:nvSpPr>
          <p:spPr>
            <a:xfrm rot="5400000">
              <a:off x="21033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82" name="Google Shape;482;p69"/>
            <p:cNvSpPr/>
            <p:nvPr/>
          </p:nvSpPr>
          <p:spPr>
            <a:xfrm rot="5400000">
              <a:off x="1008182" y="3669213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483" name="Google Shape;483;p69"/>
            <p:cNvSpPr/>
            <p:nvPr/>
          </p:nvSpPr>
          <p:spPr>
            <a:xfrm rot="5400000">
              <a:off x="1008182" y="2568874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484" name="Google Shape;484;p69"/>
          <p:cNvSpPr txBox="1"/>
          <p:nvPr/>
        </p:nvSpPr>
        <p:spPr>
          <a:xfrm>
            <a:off x="153400" y="614100"/>
            <a:ext cx="32454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Cervical Nodes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Along the sides of the neck.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i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Submental: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Beneath the chin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i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Submandibular: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Under the jaw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i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Preauricular/Postauricular: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In front of and behind the ears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i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Deep cervical: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Along the internal jugular vein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Function: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Drain the scalp, face, mouth, throat, and ears.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801" y="211913"/>
            <a:ext cx="5584924" cy="471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153400" y="152400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Body</a:t>
            </a:r>
            <a:endParaRPr/>
          </a:p>
        </p:txBody>
      </p:sp>
      <p:grpSp>
        <p:nvGrpSpPr>
          <p:cNvPr id="491" name="Google Shape;491;p70"/>
          <p:cNvGrpSpPr/>
          <p:nvPr/>
        </p:nvGrpSpPr>
        <p:grpSpPr>
          <a:xfrm>
            <a:off x="6901507" y="2567447"/>
            <a:ext cx="2013900" cy="2347453"/>
            <a:chOff x="627182" y="2190072"/>
            <a:chExt cx="2013900" cy="2347453"/>
          </a:xfrm>
        </p:grpSpPr>
        <p:sp>
          <p:nvSpPr>
            <p:cNvPr id="492" name="Google Shape;492;p70"/>
            <p:cNvSpPr/>
            <p:nvPr/>
          </p:nvSpPr>
          <p:spPr>
            <a:xfrm>
              <a:off x="1166900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3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493" name="Google Shape;493;p70"/>
            <p:cNvGrpSpPr/>
            <p:nvPr/>
          </p:nvGrpSpPr>
          <p:grpSpPr>
            <a:xfrm>
              <a:off x="627182" y="2190072"/>
              <a:ext cx="2013900" cy="2013900"/>
              <a:chOff x="4716457" y="-2282166"/>
              <a:chExt cx="2013900" cy="2013900"/>
            </a:xfrm>
          </p:grpSpPr>
          <p:sp>
            <p:nvSpPr>
              <p:cNvPr descr="A shape representing a clock." id="494" name="Google Shape;494;p70"/>
              <p:cNvSpPr/>
              <p:nvPr/>
            </p:nvSpPr>
            <p:spPr>
              <a:xfrm>
                <a:off x="4716457" y="-2282166"/>
                <a:ext cx="2013900" cy="201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4890395" y="-1675478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3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496" name="Google Shape;496;p70"/>
              <p:cNvSpPr/>
              <p:nvPr/>
            </p:nvSpPr>
            <p:spPr>
              <a:xfrm>
                <a:off x="5645434" y="-213067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97" name="Google Shape;497;p70"/>
              <p:cNvSpPr/>
              <p:nvPr/>
            </p:nvSpPr>
            <p:spPr>
              <a:xfrm>
                <a:off x="5645434" y="-575700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98" name="Google Shape;498;p70"/>
              <p:cNvSpPr/>
              <p:nvPr/>
            </p:nvSpPr>
            <p:spPr>
              <a:xfrm rot="5400000">
                <a:off x="6423021" y="-1353188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99" name="Google Shape;499;p70"/>
              <p:cNvSpPr/>
              <p:nvPr/>
            </p:nvSpPr>
            <p:spPr>
              <a:xfrm rot="5400000">
                <a:off x="4868046" y="-1353188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500" name="Google Shape;500;p70"/>
            <p:cNvSpPr/>
            <p:nvPr/>
          </p:nvSpPr>
          <p:spPr>
            <a:xfrm rot="5400000">
              <a:off x="21033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01" name="Google Shape;501;p70"/>
            <p:cNvSpPr/>
            <p:nvPr/>
          </p:nvSpPr>
          <p:spPr>
            <a:xfrm rot="5400000">
              <a:off x="21033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02" name="Google Shape;502;p70"/>
            <p:cNvSpPr/>
            <p:nvPr/>
          </p:nvSpPr>
          <p:spPr>
            <a:xfrm rot="5400000">
              <a:off x="1008182" y="3669213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03" name="Google Shape;503;p70"/>
            <p:cNvSpPr/>
            <p:nvPr/>
          </p:nvSpPr>
          <p:spPr>
            <a:xfrm rot="5400000">
              <a:off x="1008182" y="2568874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504" name="Google Shape;504;p70"/>
          <p:cNvSpPr txBox="1"/>
          <p:nvPr/>
        </p:nvSpPr>
        <p:spPr>
          <a:xfrm>
            <a:off x="153400" y="749475"/>
            <a:ext cx="40578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Axillary Nodes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In the armpits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 the arms, upper chest, and breast tissue (especially important in breast cancer)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Supraclavicular Nodes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Just above the collarbone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 the upper chest and abdomen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i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Note: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Enlargement here can indicate serious underlying conditions.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450" y="174475"/>
            <a:ext cx="4509950" cy="47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/>
          <p:nvPr>
            <p:ph type="title"/>
          </p:nvPr>
        </p:nvSpPr>
        <p:spPr>
          <a:xfrm>
            <a:off x="153400" y="152400"/>
            <a:ext cx="40578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Thoracic &amp; Abdominal</a:t>
            </a:r>
            <a:endParaRPr/>
          </a:p>
        </p:txBody>
      </p:sp>
      <p:grpSp>
        <p:nvGrpSpPr>
          <p:cNvPr id="511" name="Google Shape;511;p71"/>
          <p:cNvGrpSpPr/>
          <p:nvPr/>
        </p:nvGrpSpPr>
        <p:grpSpPr>
          <a:xfrm>
            <a:off x="6901507" y="2567447"/>
            <a:ext cx="2013900" cy="2347453"/>
            <a:chOff x="627182" y="2190072"/>
            <a:chExt cx="2013900" cy="2347453"/>
          </a:xfrm>
        </p:grpSpPr>
        <p:sp>
          <p:nvSpPr>
            <p:cNvPr id="512" name="Google Shape;512;p71"/>
            <p:cNvSpPr/>
            <p:nvPr/>
          </p:nvSpPr>
          <p:spPr>
            <a:xfrm>
              <a:off x="1166900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3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513" name="Google Shape;513;p71"/>
            <p:cNvGrpSpPr/>
            <p:nvPr/>
          </p:nvGrpSpPr>
          <p:grpSpPr>
            <a:xfrm>
              <a:off x="627182" y="2190072"/>
              <a:ext cx="2013900" cy="2013900"/>
              <a:chOff x="4716457" y="-2282166"/>
              <a:chExt cx="2013900" cy="2013900"/>
            </a:xfrm>
          </p:grpSpPr>
          <p:sp>
            <p:nvSpPr>
              <p:cNvPr descr="A shape representing a clock." id="514" name="Google Shape;514;p71"/>
              <p:cNvSpPr/>
              <p:nvPr/>
            </p:nvSpPr>
            <p:spPr>
              <a:xfrm>
                <a:off x="4716457" y="-2282166"/>
                <a:ext cx="2013900" cy="201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15" name="Google Shape;515;p71"/>
              <p:cNvSpPr txBox="1"/>
              <p:nvPr/>
            </p:nvSpPr>
            <p:spPr>
              <a:xfrm>
                <a:off x="4890395" y="-1675478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3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516" name="Google Shape;516;p71"/>
              <p:cNvSpPr/>
              <p:nvPr/>
            </p:nvSpPr>
            <p:spPr>
              <a:xfrm>
                <a:off x="5645434" y="-213067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17" name="Google Shape;517;p71"/>
              <p:cNvSpPr/>
              <p:nvPr/>
            </p:nvSpPr>
            <p:spPr>
              <a:xfrm>
                <a:off x="5645434" y="-575700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18" name="Google Shape;518;p71"/>
              <p:cNvSpPr/>
              <p:nvPr/>
            </p:nvSpPr>
            <p:spPr>
              <a:xfrm rot="5400000">
                <a:off x="6423021" y="-1353188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19" name="Google Shape;519;p71"/>
              <p:cNvSpPr/>
              <p:nvPr/>
            </p:nvSpPr>
            <p:spPr>
              <a:xfrm rot="5400000">
                <a:off x="4868046" y="-1353188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520" name="Google Shape;520;p71"/>
            <p:cNvSpPr/>
            <p:nvPr/>
          </p:nvSpPr>
          <p:spPr>
            <a:xfrm rot="5400000">
              <a:off x="21033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1" name="Google Shape;521;p71"/>
            <p:cNvSpPr/>
            <p:nvPr/>
          </p:nvSpPr>
          <p:spPr>
            <a:xfrm rot="5400000">
              <a:off x="21033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2" name="Google Shape;522;p71"/>
            <p:cNvSpPr/>
            <p:nvPr/>
          </p:nvSpPr>
          <p:spPr>
            <a:xfrm rot="5400000">
              <a:off x="1008182" y="3669213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23" name="Google Shape;523;p71"/>
            <p:cNvSpPr/>
            <p:nvPr/>
          </p:nvSpPr>
          <p:spPr>
            <a:xfrm rot="5400000">
              <a:off x="1008182" y="2568874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524" name="Google Shape;524;p71"/>
          <p:cNvSpPr txBox="1"/>
          <p:nvPr/>
        </p:nvSpPr>
        <p:spPr>
          <a:xfrm>
            <a:off x="153400" y="749475"/>
            <a:ext cx="37116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Mediastinal Nodes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Located between the lungs</a:t>
            </a: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Mesenteric Nodes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In the intestinal mesentery</a:t>
            </a: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Retroperitoneal Nodes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Behind abdominal organs</a:t>
            </a:r>
            <a:b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These nodes filter lymph from the lungs, GI tract, liver, and other internal organs.</a:t>
            </a: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525" name="Google Shape;5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50" y="0"/>
            <a:ext cx="2385507" cy="238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1"/>
          <p:cNvPicPr preferRelativeResize="0"/>
          <p:nvPr/>
        </p:nvPicPr>
        <p:blipFill rotWithShape="1">
          <a:blip r:embed="rId4">
            <a:alphaModFix/>
          </a:blip>
          <a:srcRect b="0" l="13631" r="19249" t="0"/>
          <a:stretch/>
        </p:blipFill>
        <p:spPr>
          <a:xfrm>
            <a:off x="3639525" y="2278825"/>
            <a:ext cx="2616875" cy="27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650" y="2307849"/>
            <a:ext cx="2385500" cy="272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2"/>
          <p:cNvSpPr txBox="1"/>
          <p:nvPr>
            <p:ph type="title"/>
          </p:nvPr>
        </p:nvSpPr>
        <p:spPr>
          <a:xfrm>
            <a:off x="153400" y="152400"/>
            <a:ext cx="40578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Body</a:t>
            </a:r>
            <a:endParaRPr/>
          </a:p>
        </p:txBody>
      </p:sp>
      <p:grpSp>
        <p:nvGrpSpPr>
          <p:cNvPr id="533" name="Google Shape;533;p72"/>
          <p:cNvGrpSpPr/>
          <p:nvPr/>
        </p:nvGrpSpPr>
        <p:grpSpPr>
          <a:xfrm>
            <a:off x="6901507" y="2567447"/>
            <a:ext cx="2013900" cy="2347453"/>
            <a:chOff x="627182" y="2190072"/>
            <a:chExt cx="2013900" cy="2347453"/>
          </a:xfrm>
        </p:grpSpPr>
        <p:sp>
          <p:nvSpPr>
            <p:cNvPr id="534" name="Google Shape;534;p72"/>
            <p:cNvSpPr/>
            <p:nvPr/>
          </p:nvSpPr>
          <p:spPr>
            <a:xfrm>
              <a:off x="1166900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3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535" name="Google Shape;535;p72"/>
            <p:cNvGrpSpPr/>
            <p:nvPr/>
          </p:nvGrpSpPr>
          <p:grpSpPr>
            <a:xfrm>
              <a:off x="627182" y="2190072"/>
              <a:ext cx="2013900" cy="2013900"/>
              <a:chOff x="4716457" y="-2282166"/>
              <a:chExt cx="2013900" cy="2013900"/>
            </a:xfrm>
          </p:grpSpPr>
          <p:sp>
            <p:nvSpPr>
              <p:cNvPr descr="A shape representing a clock." id="536" name="Google Shape;536;p72"/>
              <p:cNvSpPr/>
              <p:nvPr/>
            </p:nvSpPr>
            <p:spPr>
              <a:xfrm>
                <a:off x="4716457" y="-2282166"/>
                <a:ext cx="2013900" cy="2013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37" name="Google Shape;537;p72"/>
              <p:cNvSpPr txBox="1"/>
              <p:nvPr/>
            </p:nvSpPr>
            <p:spPr>
              <a:xfrm>
                <a:off x="4890395" y="-1675478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3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538" name="Google Shape;538;p72"/>
              <p:cNvSpPr/>
              <p:nvPr/>
            </p:nvSpPr>
            <p:spPr>
              <a:xfrm>
                <a:off x="5645434" y="-213067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39" name="Google Shape;539;p72"/>
              <p:cNvSpPr/>
              <p:nvPr/>
            </p:nvSpPr>
            <p:spPr>
              <a:xfrm>
                <a:off x="5645434" y="-575700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40" name="Google Shape;540;p72"/>
              <p:cNvSpPr/>
              <p:nvPr/>
            </p:nvSpPr>
            <p:spPr>
              <a:xfrm rot="5400000">
                <a:off x="6423021" y="-1353188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541" name="Google Shape;541;p72"/>
              <p:cNvSpPr/>
              <p:nvPr/>
            </p:nvSpPr>
            <p:spPr>
              <a:xfrm rot="5400000">
                <a:off x="4868046" y="-1353188"/>
                <a:ext cx="155700" cy="15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542" name="Google Shape;542;p72"/>
            <p:cNvSpPr/>
            <p:nvPr/>
          </p:nvSpPr>
          <p:spPr>
            <a:xfrm rot="5400000">
              <a:off x="21033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3" name="Google Shape;543;p72"/>
            <p:cNvSpPr/>
            <p:nvPr/>
          </p:nvSpPr>
          <p:spPr>
            <a:xfrm rot="5400000">
              <a:off x="21033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4" name="Google Shape;544;p72"/>
            <p:cNvSpPr/>
            <p:nvPr/>
          </p:nvSpPr>
          <p:spPr>
            <a:xfrm rot="5400000">
              <a:off x="1008182" y="3669213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45" name="Google Shape;545;p72"/>
            <p:cNvSpPr/>
            <p:nvPr/>
          </p:nvSpPr>
          <p:spPr>
            <a:xfrm rot="5400000">
              <a:off x="1008182" y="2568874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546" name="Google Shape;546;p72"/>
          <p:cNvSpPr txBox="1"/>
          <p:nvPr/>
        </p:nvSpPr>
        <p:spPr>
          <a:xfrm>
            <a:off x="153400" y="749475"/>
            <a:ext cx="3711600" cy="40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Inguinal Nodes</a:t>
            </a: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In the groin</a:t>
            </a: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 the lower abdomen, buttocks, external genitalia, and legs</a:t>
            </a:r>
            <a:b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Popliteal Nodes</a:t>
            </a: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Behind the knees</a:t>
            </a: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us Jakarta Sans"/>
              <a:buChar char="●"/>
            </a:pP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 the lower legs and feet</a:t>
            </a: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547" name="Google Shape;54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000" y="228600"/>
            <a:ext cx="2731707" cy="273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900" y="2483063"/>
            <a:ext cx="2960300" cy="251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3"/>
          <p:cNvSpPr txBox="1"/>
          <p:nvPr>
            <p:ph type="title"/>
          </p:nvPr>
        </p:nvSpPr>
        <p:spPr>
          <a:xfrm>
            <a:off x="228600" y="741875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MLD Instructions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54" name="Google Shape;554;p73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555" name="Google Shape;555;p73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556" name="Google Shape;556;p73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557" name="Google Shape;557;p73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73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559" name="Google Shape;559;p73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73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1" name="Google Shape;561;p73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2" name="Google Shape;562;p73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563" name="Google Shape;563;p73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4" name="Google Shape;564;p73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5" name="Google Shape;565;p73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73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67" name="Google Shape;567;p73"/>
          <p:cNvSpPr txBox="1"/>
          <p:nvPr/>
        </p:nvSpPr>
        <p:spPr>
          <a:xfrm>
            <a:off x="315850" y="1372450"/>
            <a:ext cx="6854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000"/>
              <a:t>Gentle, rhythmic movements to encourage lymph flow toward the major lymph nodes.</a:t>
            </a:r>
            <a:endParaRPr i="1" sz="2000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⚠️ </a:t>
            </a:r>
            <a:r>
              <a:rPr i="1" lang="en" sz="2000"/>
              <a:t>Always clear proximal areas (near the heart) </a:t>
            </a:r>
            <a:r>
              <a:rPr b="1" i="1" lang="en" sz="2000"/>
              <a:t>before</a:t>
            </a:r>
            <a:r>
              <a:rPr i="1" lang="en" sz="2000"/>
              <a:t> working distally (farther from the heart). This "creates space" for lymph to flow.</a:t>
            </a:r>
            <a:br>
              <a:rPr i="1" lang="en" sz="2000"/>
            </a:br>
            <a:r>
              <a:rPr lang="en" sz="2000"/>
              <a:t> ⚠️ </a:t>
            </a:r>
            <a:r>
              <a:rPr i="1" lang="en" sz="2000"/>
              <a:t>Use feather-light pressure (skin-stretch only)—too much pressure collapses lymphatic capillaries.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74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573" name="Google Shape;573;p74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574" name="Google Shape;574;p74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575" name="Google Shape;575;p74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6" name="Google Shape;576;p74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577" name="Google Shape;577;p74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74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74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74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581" name="Google Shape;581;p74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2" name="Google Shape;582;p74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3" name="Google Shape;583;p74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74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85" name="Google Shape;585;p74"/>
          <p:cNvSpPr txBox="1"/>
          <p:nvPr/>
        </p:nvSpPr>
        <p:spPr>
          <a:xfrm>
            <a:off x="341500" y="602850"/>
            <a:ext cx="6751500" cy="4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>
                <a:latin typeface="Plus Jakarta Sans"/>
                <a:ea typeface="Plus Jakarta Sans"/>
                <a:cs typeface="Plus Jakarta Sans"/>
                <a:sym typeface="Plus Jakarta Sans"/>
              </a:rPr>
              <a:t>Key Tips for Practicing MLD</a:t>
            </a:r>
            <a:endParaRPr b="1" sz="24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Pressure:</a:t>
            </a:r>
            <a:r>
              <a:rPr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 Use only enough pressure to move the skin, not the muscle</a:t>
            </a:r>
            <a:endParaRPr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Speed:</a:t>
            </a:r>
            <a:r>
              <a:rPr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 Very slow (1 stroke per second or slower)</a:t>
            </a:r>
            <a:endParaRPr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Breath:</a:t>
            </a:r>
            <a:r>
              <a:rPr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 Encourage deep, diaphragmatic breathing to support drainage</a:t>
            </a:r>
            <a:endParaRPr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Hydration:</a:t>
            </a:r>
            <a:r>
              <a:rPr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 Drink water before and after to support toxin removal</a:t>
            </a:r>
            <a:endParaRPr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Posture:</a:t>
            </a:r>
            <a:r>
              <a:rPr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 Keep the body relaxed and supported during the session</a:t>
            </a:r>
            <a:endParaRPr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9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>
            <p:ph type="title"/>
          </p:nvPr>
        </p:nvSpPr>
        <p:spPr>
          <a:xfrm>
            <a:off x="228600" y="741875"/>
            <a:ext cx="74802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General Flow Sequence</a:t>
            </a:r>
            <a:endParaRPr sz="4400">
              <a:solidFill>
                <a:schemeClr val="dk1"/>
              </a:solidFill>
            </a:endParaRPr>
          </a:p>
        </p:txBody>
      </p:sp>
      <p:grpSp>
        <p:nvGrpSpPr>
          <p:cNvPr id="591" name="Google Shape;591;p75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592" name="Google Shape;592;p75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593" name="Google Shape;593;p75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594" name="Google Shape;594;p75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5" name="Google Shape;595;p75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596" name="Google Shape;596;p75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7" name="Google Shape;597;p75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8" name="Google Shape;598;p75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9" name="Google Shape;599;p75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00" name="Google Shape;600;p75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1" name="Google Shape;601;p75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2" name="Google Shape;602;p75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75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04" name="Google Shape;604;p75"/>
          <p:cNvSpPr txBox="1"/>
          <p:nvPr/>
        </p:nvSpPr>
        <p:spPr>
          <a:xfrm>
            <a:off x="341500" y="1157375"/>
            <a:ext cx="77394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Plus Jakarta Sans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Terminous </a:t>
            </a: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(Supraclavicular area)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Neck &amp; Face</a:t>
            </a: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 (if applicable)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Axillary region</a:t>
            </a:r>
            <a:endParaRPr b="1"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Abdomen</a:t>
            </a:r>
            <a:endParaRPr b="1"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Extremities</a:t>
            </a: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 (arms → hands, legs → feet)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Inguinal region</a:t>
            </a:r>
            <a:endParaRPr b="1"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AutoNum type="arabicPeriod"/>
            </a:pPr>
            <a:r>
              <a:rPr b="1"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Back region</a:t>
            </a:r>
            <a:endParaRPr b="1"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3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/>
          <p:nvPr/>
        </p:nvSpPr>
        <p:spPr>
          <a:xfrm>
            <a:off x="4629600" y="912725"/>
            <a:ext cx="2085300" cy="4230900"/>
          </a:xfrm>
          <a:prstGeom prst="round2SameRect">
            <a:avLst>
              <a:gd fmla="val 12424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58"/>
          <p:cNvSpPr/>
          <p:nvPr/>
        </p:nvSpPr>
        <p:spPr>
          <a:xfrm>
            <a:off x="2429100" y="912725"/>
            <a:ext cx="2085300" cy="4230900"/>
          </a:xfrm>
          <a:prstGeom prst="round2SameRect">
            <a:avLst>
              <a:gd fmla="val 12424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58"/>
          <p:cNvSpPr/>
          <p:nvPr/>
        </p:nvSpPr>
        <p:spPr>
          <a:xfrm>
            <a:off x="228600" y="912725"/>
            <a:ext cx="2085300" cy="4230900"/>
          </a:xfrm>
          <a:prstGeom prst="round2SameRect">
            <a:avLst>
              <a:gd fmla="val 12424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58"/>
          <p:cNvSpPr txBox="1"/>
          <p:nvPr>
            <p:ph idx="7" type="body"/>
          </p:nvPr>
        </p:nvSpPr>
        <p:spPr>
          <a:xfrm>
            <a:off x="412800" y="1443800"/>
            <a:ext cx="1716900" cy="8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700"/>
              <a:t>Network of vessels and lymph nodes</a:t>
            </a:r>
            <a:endParaRPr sz="1700"/>
          </a:p>
        </p:txBody>
      </p:sp>
      <p:sp>
        <p:nvSpPr>
          <p:cNvPr id="354" name="Google Shape;354;p58"/>
          <p:cNvSpPr txBox="1"/>
          <p:nvPr>
            <p:ph idx="13" type="body"/>
          </p:nvPr>
        </p:nvSpPr>
        <p:spPr>
          <a:xfrm>
            <a:off x="2613300" y="2545625"/>
            <a:ext cx="1716900" cy="9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/>
              <a:t>Supports immune function</a:t>
            </a:r>
            <a:endParaRPr sz="1900"/>
          </a:p>
        </p:txBody>
      </p:sp>
      <p:sp>
        <p:nvSpPr>
          <p:cNvPr id="355" name="Google Shape;355;p58"/>
          <p:cNvSpPr txBox="1"/>
          <p:nvPr>
            <p:ph idx="16" type="body"/>
          </p:nvPr>
        </p:nvSpPr>
        <p:spPr>
          <a:xfrm>
            <a:off x="4800725" y="3628825"/>
            <a:ext cx="17169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Removes waste, toxins and excess fluid</a:t>
            </a:r>
            <a:endParaRPr sz="1800"/>
          </a:p>
        </p:txBody>
      </p:sp>
      <p:sp>
        <p:nvSpPr>
          <p:cNvPr id="356" name="Google Shape;356;p58"/>
          <p:cNvSpPr/>
          <p:nvPr/>
        </p:nvSpPr>
        <p:spPr>
          <a:xfrm>
            <a:off x="228600" y="229900"/>
            <a:ext cx="4854900" cy="292800"/>
          </a:xfrm>
          <a:prstGeom prst="roundRect">
            <a:avLst>
              <a:gd fmla="val 26895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What is the Lymphatic System?</a:t>
            </a:r>
            <a:endParaRPr sz="2400">
              <a:solidFill>
                <a:schemeClr val="accent3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57" name="Google Shape;357;p58" title="ChatGPT Image Jun 2, 2025, 12_43_27 PM.png"/>
          <p:cNvPicPr preferRelativeResize="0"/>
          <p:nvPr/>
        </p:nvPicPr>
        <p:blipFill rotWithShape="1">
          <a:blip r:embed="rId3">
            <a:alphaModFix/>
          </a:blip>
          <a:srcRect b="0" l="0" r="0" t="11621"/>
          <a:stretch/>
        </p:blipFill>
        <p:spPr>
          <a:xfrm>
            <a:off x="6830100" y="1443800"/>
            <a:ext cx="2124301" cy="281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76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610" name="Google Shape;610;p76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611" name="Google Shape;611;p76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612" name="Google Shape;612;p76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76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614" name="Google Shape;614;p76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76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76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7" name="Google Shape;617;p76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18" name="Google Shape;618;p76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9" name="Google Shape;619;p76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0" name="Google Shape;620;p76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1" name="Google Shape;621;p76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22" name="Google Shape;622;p76"/>
          <p:cNvSpPr txBox="1"/>
          <p:nvPr/>
        </p:nvSpPr>
        <p:spPr>
          <a:xfrm>
            <a:off x="341500" y="1157375"/>
            <a:ext cx="77394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1. Stimulate the Terminus </a:t>
            </a:r>
            <a:r>
              <a:rPr b="1" i="1" lang="en" sz="1800">
                <a:latin typeface="Plus Jakarta Sans"/>
                <a:ea typeface="Plus Jakarta Sans"/>
                <a:cs typeface="Plus Jakarta Sans"/>
                <a:sym typeface="Plus Jakarta Sans"/>
              </a:rPr>
              <a:t>(Always begin here)</a:t>
            </a:r>
            <a:endParaRPr b="1" i="1" sz="1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Plus Jakarta Sans"/>
              <a:buChar char="●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Location: Just above the collarbones, beside the sternum</a:t>
            </a:r>
            <a:b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●"/>
            </a:pPr>
            <a:r>
              <a:rPr b="1"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Technique:</a:t>
            </a:r>
            <a:br>
              <a:rPr b="1" lang="en" sz="1600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○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Use gentle circular or pumping motions with fingers</a:t>
            </a: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○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Repeat 5–10 times</a:t>
            </a: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○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Stimulates drainage into the subclavian veins</a:t>
            </a: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8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77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628" name="Google Shape;628;p77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629" name="Google Shape;629;p77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630" name="Google Shape;630;p77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1" name="Google Shape;631;p77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632" name="Google Shape;632;p77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3" name="Google Shape;633;p77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4" name="Google Shape;634;p77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5" name="Google Shape;635;p77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36" name="Google Shape;636;p77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77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77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77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0" name="Google Shape;640;p77"/>
          <p:cNvSpPr txBox="1"/>
          <p:nvPr/>
        </p:nvSpPr>
        <p:spPr>
          <a:xfrm>
            <a:off x="341500" y="1157375"/>
            <a:ext cx="62772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latin typeface="Plus Jakarta Sans"/>
                <a:ea typeface="Plus Jakarta Sans"/>
                <a:cs typeface="Plus Jakarta Sans"/>
                <a:sym typeface="Plus Jakarta Sans"/>
              </a:rPr>
              <a:t>2. Neck (If working on head or face)</a:t>
            </a:r>
            <a:endParaRPr b="1" sz="22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Clear the </a:t>
            </a:r>
            <a:r>
              <a:rPr b="1"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cervical nodes</a:t>
            </a: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 on the sides of the neck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Use slow, circular strokes moving </a:t>
            </a:r>
            <a:r>
              <a:rPr b="1"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toward the collarbone</a:t>
            </a:r>
            <a:endParaRPr b="1"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Always stroke in the direction of lymph flow (downward on sides)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7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78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646" name="Google Shape;646;p78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647" name="Google Shape;647;p78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648" name="Google Shape;648;p78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9" name="Google Shape;649;p78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650" name="Google Shape;650;p78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1" name="Google Shape;651;p78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2" name="Google Shape;652;p78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3" name="Google Shape;653;p78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54" name="Google Shape;654;p78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5" name="Google Shape;655;p78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6" name="Google Shape;656;p78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7" name="Google Shape;657;p78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58" name="Google Shape;658;p78"/>
          <p:cNvSpPr txBox="1"/>
          <p:nvPr/>
        </p:nvSpPr>
        <p:spPr>
          <a:xfrm>
            <a:off x="341500" y="1157375"/>
            <a:ext cx="77394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300">
                <a:latin typeface="Plus Jakarta Sans"/>
                <a:ea typeface="Plus Jakarta Sans"/>
                <a:cs typeface="Plus Jakarta Sans"/>
                <a:sym typeface="Plus Jakarta Sans"/>
              </a:rPr>
              <a:t>3. Axillary Nodes </a:t>
            </a:r>
            <a:r>
              <a:rPr b="1" i="1" lang="en" sz="2300">
                <a:latin typeface="Plus Jakarta Sans"/>
                <a:ea typeface="Plus Jakarta Sans"/>
                <a:cs typeface="Plus Jakarta Sans"/>
                <a:sym typeface="Plus Jakarta Sans"/>
              </a:rPr>
              <a:t>(Armpits)</a:t>
            </a:r>
            <a:endParaRPr b="1" i="1" sz="23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Plus Jakarta Sans"/>
              <a:buChar char="●"/>
            </a:pP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Gently stretch skin into the armpit using flat hands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Char char="●"/>
            </a:pP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Use rhythmic, circular movements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us Jakarta Sans"/>
              <a:buChar char="●"/>
            </a:pPr>
            <a:r>
              <a:rPr lang="en" sz="2100">
                <a:latin typeface="Plus Jakarta Sans"/>
                <a:ea typeface="Plus Jakarta Sans"/>
                <a:cs typeface="Plus Jakarta Sans"/>
                <a:sym typeface="Plus Jakarta Sans"/>
              </a:rPr>
              <a:t>Repeat 5–10 times per side</a:t>
            </a:r>
            <a:endParaRPr sz="21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2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79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664" name="Google Shape;664;p79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665" name="Google Shape;665;p79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666" name="Google Shape;666;p79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7" name="Google Shape;667;p79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668" name="Google Shape;668;p79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69" name="Google Shape;669;p79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0" name="Google Shape;670;p79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71" name="Google Shape;671;p79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72" name="Google Shape;672;p79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3" name="Google Shape;673;p79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4" name="Google Shape;674;p79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5" name="Google Shape;675;p79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6" name="Google Shape;676;p79"/>
          <p:cNvSpPr txBox="1"/>
          <p:nvPr/>
        </p:nvSpPr>
        <p:spPr>
          <a:xfrm>
            <a:off x="341500" y="1157375"/>
            <a:ext cx="7739400" cy="30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latin typeface="Plus Jakarta Sans"/>
                <a:ea typeface="Plus Jakarta Sans"/>
                <a:cs typeface="Plus Jakarta Sans"/>
                <a:sym typeface="Plus Jakarta Sans"/>
              </a:rPr>
              <a:t>4. Abdominal Drainage</a:t>
            </a:r>
            <a:endParaRPr b="1" sz="19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Focus on the </a:t>
            </a:r>
            <a:r>
              <a:rPr b="1"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cisterna chyli</a:t>
            </a: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 (above navel)</a:t>
            </a:r>
            <a:endParaRPr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us Jakarta Sans"/>
              <a:buChar char="●"/>
            </a:pP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Use slow clockwise circular motions around the belly button</a:t>
            </a:r>
            <a:endParaRPr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us Jakarta Sans"/>
              <a:buChar char="●"/>
            </a:pP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Combine with deep belly breathing:</a:t>
            </a:r>
            <a:b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us Jakarta Sans"/>
              <a:buChar char="○"/>
            </a:pP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Inhale deeply (belly expands)</a:t>
            </a:r>
            <a:endParaRPr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Plus Jakarta Sans"/>
              <a:buChar char="○"/>
            </a:pPr>
            <a:r>
              <a:rPr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Exhale slowly (gently compress with hands)</a:t>
            </a:r>
            <a:endParaRPr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9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80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682" name="Google Shape;682;p80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683" name="Google Shape;683;p80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684" name="Google Shape;684;p80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5" name="Google Shape;685;p80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686" name="Google Shape;686;p80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7" name="Google Shape;687;p80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8" name="Google Shape;688;p80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89" name="Google Shape;689;p80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90" name="Google Shape;690;p80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1" name="Google Shape;691;p80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2" name="Google Shape;692;p80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3" name="Google Shape;693;p80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94" name="Google Shape;694;p80"/>
          <p:cNvSpPr txBox="1"/>
          <p:nvPr/>
        </p:nvSpPr>
        <p:spPr>
          <a:xfrm>
            <a:off x="341500" y="1157375"/>
            <a:ext cx="7739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5. Arm Drainage (Right or Left)</a:t>
            </a:r>
            <a:endParaRPr b="1"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Start </a:t>
            </a: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high near the shoulder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, working </a:t>
            </a: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downward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in sections:</a:t>
            </a:r>
            <a:b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us Jakarta Sans"/>
              <a:buAutoNum type="arabicPeriod"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Upper arm → axilla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us Jakarta Sans"/>
              <a:buAutoNum type="arabicPeriod"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Forearm → elbow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us Jakarta Sans"/>
              <a:buAutoNum type="arabicPeriod"/>
            </a:pP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Hand → wrist</a:t>
            </a:r>
            <a:b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Technique: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Light strokes moving lymph proximally (toward the armpit)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Plus Jakarta Sans"/>
                <a:ea typeface="Plus Jakarta Sans"/>
                <a:cs typeface="Plus Jakarta Sans"/>
                <a:sym typeface="Plus Jakarta Sans"/>
              </a:rPr>
              <a:t>Support arm</a:t>
            </a:r>
            <a:r>
              <a:rPr lang="en">
                <a:latin typeface="Plus Jakarta Sans"/>
                <a:ea typeface="Plus Jakarta Sans"/>
                <a:cs typeface="Plus Jakarta Sans"/>
                <a:sym typeface="Plus Jakarta Sans"/>
              </a:rPr>
              <a:t> and work with the tissue, not against it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81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700" name="Google Shape;700;p81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701" name="Google Shape;701;p81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702" name="Google Shape;702;p81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3" name="Google Shape;703;p81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704" name="Google Shape;704;p81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5" name="Google Shape;705;p81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6" name="Google Shape;706;p81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07" name="Google Shape;707;p81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708" name="Google Shape;708;p81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9" name="Google Shape;709;p81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0" name="Google Shape;710;p81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81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12" name="Google Shape;712;p81"/>
          <p:cNvSpPr txBox="1"/>
          <p:nvPr/>
        </p:nvSpPr>
        <p:spPr>
          <a:xfrm>
            <a:off x="379975" y="593000"/>
            <a:ext cx="77394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latin typeface="Plus Jakarta Sans"/>
                <a:ea typeface="Plus Jakarta Sans"/>
                <a:cs typeface="Plus Jakarta Sans"/>
                <a:sym typeface="Plus Jakarta Sans"/>
              </a:rPr>
              <a:t>6. Leg Drainage (Right or Left)</a:t>
            </a:r>
            <a:endParaRPr b="1" sz="17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Start </a:t>
            </a:r>
            <a:r>
              <a:rPr b="1"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high on the thigh</a:t>
            </a: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, working </a:t>
            </a:r>
            <a:r>
              <a:rPr b="1"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downward</a:t>
            </a: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 in sections:</a:t>
            </a:r>
            <a:b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AutoNum type="arabicPeriod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Thigh → inguinal nodes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AutoNum type="arabicPeriod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Knee → popliteal fossa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AutoNum type="arabicPeriod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Calf → ankle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AutoNum type="arabicPeriod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Foot → ankle</a:t>
            </a:r>
            <a:b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Plus Jakarta Sans"/>
              <a:buChar char="●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Repeat strokes 5–10 times per area</a:t>
            </a:r>
            <a:endParaRPr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Always move lymph </a:t>
            </a:r>
            <a:r>
              <a:rPr b="1" lang="en" sz="1500">
                <a:latin typeface="Plus Jakarta Sans"/>
                <a:ea typeface="Plus Jakarta Sans"/>
                <a:cs typeface="Plus Jakarta Sans"/>
                <a:sym typeface="Plus Jakarta Sans"/>
              </a:rPr>
              <a:t>toward groin (inguinal nodes)</a:t>
            </a:r>
            <a:endParaRPr b="1" sz="15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82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718" name="Google Shape;718;p82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719" name="Google Shape;719;p82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720" name="Google Shape;720;p82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" name="Google Shape;721;p82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722" name="Google Shape;722;p82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" name="Google Shape;723;p82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4" name="Google Shape;724;p82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5" name="Google Shape;725;p82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726" name="Google Shape;726;p82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82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82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82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0" name="Google Shape;730;p82"/>
          <p:cNvSpPr txBox="1"/>
          <p:nvPr/>
        </p:nvSpPr>
        <p:spPr>
          <a:xfrm>
            <a:off x="341500" y="1157375"/>
            <a:ext cx="77394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latin typeface="Plus Jakarta Sans"/>
                <a:ea typeface="Plus Jakarta Sans"/>
                <a:cs typeface="Plus Jakarta Sans"/>
                <a:sym typeface="Plus Jakarta Sans"/>
              </a:rPr>
              <a:t>7. Inguinal Nodes (Groin Area)</a:t>
            </a:r>
            <a:endParaRPr b="1" sz="22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Use gentle pumping motions inward and upward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Located in the creases between the thighs and pelvis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83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736" name="Google Shape;736;p83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737" name="Google Shape;737;p83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738" name="Google Shape;738;p83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83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740" name="Google Shape;740;p83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83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83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3" name="Google Shape;743;p83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744" name="Google Shape;744;p83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5" name="Google Shape;745;p83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6" name="Google Shape;746;p83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7" name="Google Shape;747;p83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48" name="Google Shape;748;p83"/>
          <p:cNvSpPr txBox="1"/>
          <p:nvPr/>
        </p:nvSpPr>
        <p:spPr>
          <a:xfrm>
            <a:off x="341500" y="1157375"/>
            <a:ext cx="6674700" cy="30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latin typeface="Plus Jakarta Sans"/>
                <a:ea typeface="Plus Jakarta Sans"/>
                <a:cs typeface="Plus Jakarta Sans"/>
                <a:sym typeface="Plus Jakarta Sans"/>
              </a:rPr>
              <a:t>8</a:t>
            </a:r>
            <a:r>
              <a:rPr b="1" lang="en" sz="2200">
                <a:latin typeface="Plus Jakarta Sans"/>
                <a:ea typeface="Plus Jakarta Sans"/>
                <a:cs typeface="Plus Jakarta Sans"/>
                <a:sym typeface="Plus Jakarta Sans"/>
              </a:rPr>
              <a:t>. Back</a:t>
            </a:r>
            <a:endParaRPr b="1" sz="22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Stimulate flow toward the axillary (armpit) and inguinal (groin) nodes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Clear the posterior (spinal) watershed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us Jakarta Sans"/>
              <a:buChar char="●"/>
            </a:pPr>
            <a:r>
              <a:rPr lang="en" sz="2000">
                <a:latin typeface="Plus Jakarta Sans"/>
                <a:ea typeface="Plus Jakarta Sans"/>
                <a:cs typeface="Plus Jakarta Sans"/>
                <a:sym typeface="Plus Jakarta Sans"/>
              </a:rPr>
              <a:t>Support drainage from the back, shoulders, and lower spine</a:t>
            </a:r>
            <a:endParaRPr sz="20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6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4"/>
          <p:cNvSpPr/>
          <p:nvPr/>
        </p:nvSpPr>
        <p:spPr>
          <a:xfrm>
            <a:off x="4571275" y="25525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4" name="Google Shape;754;p84"/>
          <p:cNvSpPr/>
          <p:nvPr/>
        </p:nvSpPr>
        <p:spPr>
          <a:xfrm>
            <a:off x="4571275" y="1199825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5" name="Google Shape;755;p84"/>
          <p:cNvSpPr/>
          <p:nvPr/>
        </p:nvSpPr>
        <p:spPr>
          <a:xfrm>
            <a:off x="4571275" y="214440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6" name="Google Shape;756;p84"/>
          <p:cNvSpPr/>
          <p:nvPr/>
        </p:nvSpPr>
        <p:spPr>
          <a:xfrm>
            <a:off x="4571275" y="3088975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7" name="Google Shape;757;p84"/>
          <p:cNvSpPr/>
          <p:nvPr/>
        </p:nvSpPr>
        <p:spPr>
          <a:xfrm>
            <a:off x="4571275" y="403355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8" name="Google Shape;758;p84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759" name="Google Shape;759;p84"/>
          <p:cNvSpPr txBox="1"/>
          <p:nvPr>
            <p:ph idx="2" type="subTitle"/>
          </p:nvPr>
        </p:nvSpPr>
        <p:spPr>
          <a:xfrm>
            <a:off x="4810050" y="4624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Sagittal (Midline)</a:t>
            </a:r>
            <a:endParaRPr sz="2000"/>
          </a:p>
        </p:txBody>
      </p:sp>
      <p:sp>
        <p:nvSpPr>
          <p:cNvPr id="760" name="Google Shape;760;p84"/>
          <p:cNvSpPr txBox="1"/>
          <p:nvPr>
            <p:ph idx="3" type="subTitle"/>
          </p:nvPr>
        </p:nvSpPr>
        <p:spPr>
          <a:xfrm>
            <a:off x="4810050" y="140697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Clavicular (Horizontal Upper Body)</a:t>
            </a:r>
            <a:endParaRPr sz="2000"/>
          </a:p>
        </p:txBody>
      </p:sp>
      <p:sp>
        <p:nvSpPr>
          <p:cNvPr id="761" name="Google Shape;761;p84"/>
          <p:cNvSpPr txBox="1"/>
          <p:nvPr>
            <p:ph idx="4" type="subTitle"/>
          </p:nvPr>
        </p:nvSpPr>
        <p:spPr>
          <a:xfrm>
            <a:off x="4810050" y="235155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Transverse (Abdominal)</a:t>
            </a:r>
            <a:endParaRPr sz="2000"/>
          </a:p>
        </p:txBody>
      </p:sp>
      <p:sp>
        <p:nvSpPr>
          <p:cNvPr id="762" name="Google Shape;762;p84"/>
          <p:cNvSpPr txBox="1"/>
          <p:nvPr>
            <p:ph idx="5" type="subTitle"/>
          </p:nvPr>
        </p:nvSpPr>
        <p:spPr>
          <a:xfrm>
            <a:off x="4810050" y="329612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Spinal (Posterior)</a:t>
            </a:r>
            <a:endParaRPr sz="2000"/>
          </a:p>
        </p:txBody>
      </p:sp>
      <p:sp>
        <p:nvSpPr>
          <p:cNvPr id="763" name="Google Shape;763;p84"/>
          <p:cNvSpPr txBox="1"/>
          <p:nvPr>
            <p:ph idx="6" type="subTitle"/>
          </p:nvPr>
        </p:nvSpPr>
        <p:spPr>
          <a:xfrm>
            <a:off x="4810050" y="42407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Gluteal</a:t>
            </a:r>
            <a:endParaRPr sz="2000"/>
          </a:p>
        </p:txBody>
      </p:sp>
      <p:sp>
        <p:nvSpPr>
          <p:cNvPr id="764" name="Google Shape;764;p84"/>
          <p:cNvSpPr txBox="1"/>
          <p:nvPr>
            <p:ph type="title"/>
          </p:nvPr>
        </p:nvSpPr>
        <p:spPr>
          <a:xfrm>
            <a:off x="228600" y="1001425"/>
            <a:ext cx="3912900" cy="24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5 Primary Watersheds</a:t>
            </a:r>
            <a:endParaRPr sz="5400"/>
          </a:p>
        </p:txBody>
      </p:sp>
      <p:grpSp>
        <p:nvGrpSpPr>
          <p:cNvPr id="765" name="Google Shape;765;p84"/>
          <p:cNvGrpSpPr/>
          <p:nvPr/>
        </p:nvGrpSpPr>
        <p:grpSpPr>
          <a:xfrm>
            <a:off x="228597" y="3646788"/>
            <a:ext cx="934500" cy="934500"/>
            <a:chOff x="1282450" y="3440775"/>
            <a:chExt cx="934500" cy="934500"/>
          </a:xfrm>
        </p:grpSpPr>
        <p:sp>
          <p:nvSpPr>
            <p:cNvPr descr="A shape representing a clock." id="766" name="Google Shape;766;p84"/>
            <p:cNvSpPr/>
            <p:nvPr/>
          </p:nvSpPr>
          <p:spPr>
            <a:xfrm>
              <a:off x="1282450" y="3440775"/>
              <a:ext cx="934500" cy="93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7" name="Google Shape;767;p84"/>
            <p:cNvSpPr txBox="1"/>
            <p:nvPr/>
          </p:nvSpPr>
          <p:spPr>
            <a:xfrm>
              <a:off x="1363150" y="3723375"/>
              <a:ext cx="77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sp>
          <p:nvSpPr>
            <p:cNvPr id="768" name="Google Shape;768;p84"/>
            <p:cNvSpPr/>
            <p:nvPr/>
          </p:nvSpPr>
          <p:spPr>
            <a:xfrm>
              <a:off x="1713550" y="35110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69" name="Google Shape;769;p84"/>
            <p:cNvSpPr/>
            <p:nvPr/>
          </p:nvSpPr>
          <p:spPr>
            <a:xfrm>
              <a:off x="1713550" y="42326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70" name="Google Shape;770;p84"/>
            <p:cNvSpPr/>
            <p:nvPr/>
          </p:nvSpPr>
          <p:spPr>
            <a:xfrm rot="5400000">
              <a:off x="2074350" y="38718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71" name="Google Shape;771;p84"/>
            <p:cNvSpPr/>
            <p:nvPr/>
          </p:nvSpPr>
          <p:spPr>
            <a:xfrm rot="5400000">
              <a:off x="1352750" y="3871875"/>
              <a:ext cx="72300" cy="7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5"/>
          <p:cNvSpPr txBox="1"/>
          <p:nvPr>
            <p:ph type="title"/>
          </p:nvPr>
        </p:nvSpPr>
        <p:spPr>
          <a:xfrm>
            <a:off x="228600" y="741875"/>
            <a:ext cx="64803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Lymphatic Watersheds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77" name="Google Shape;777;p85"/>
          <p:cNvGrpSpPr/>
          <p:nvPr/>
        </p:nvGrpSpPr>
        <p:grpSpPr>
          <a:xfrm>
            <a:off x="6901494" y="2567388"/>
            <a:ext cx="2013900" cy="2347512"/>
            <a:chOff x="3565044" y="2190013"/>
            <a:chExt cx="2013900" cy="2347512"/>
          </a:xfrm>
        </p:grpSpPr>
        <p:sp>
          <p:nvSpPr>
            <p:cNvPr id="778" name="Google Shape;778;p85"/>
            <p:cNvSpPr/>
            <p:nvPr/>
          </p:nvSpPr>
          <p:spPr>
            <a:xfrm>
              <a:off x="4104725" y="4203925"/>
              <a:ext cx="934500" cy="3336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grpSp>
          <p:nvGrpSpPr>
            <p:cNvPr id="779" name="Google Shape;779;p85"/>
            <p:cNvGrpSpPr/>
            <p:nvPr/>
          </p:nvGrpSpPr>
          <p:grpSpPr>
            <a:xfrm>
              <a:off x="3565044" y="2190013"/>
              <a:ext cx="2013900" cy="2013900"/>
              <a:chOff x="7696094" y="-2282112"/>
              <a:chExt cx="2013900" cy="2013900"/>
            </a:xfrm>
          </p:grpSpPr>
          <p:sp>
            <p:nvSpPr>
              <p:cNvPr descr="A shape representing a clock." id="780" name="Google Shape;780;p85"/>
              <p:cNvSpPr/>
              <p:nvPr/>
            </p:nvSpPr>
            <p:spPr>
              <a:xfrm>
                <a:off x="7696094" y="-2282112"/>
                <a:ext cx="2013900" cy="2013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1" name="Google Shape;781;p85"/>
              <p:cNvSpPr txBox="1"/>
              <p:nvPr/>
            </p:nvSpPr>
            <p:spPr>
              <a:xfrm>
                <a:off x="7870006" y="-1675450"/>
                <a:ext cx="1665900" cy="8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200">
                  <a:solidFill>
                    <a:schemeClr val="accent5"/>
                  </a:solidFill>
                  <a:latin typeface="Plus Jakarta Sans SemiBold"/>
                  <a:ea typeface="Plus Jakarta Sans SemiBold"/>
                  <a:cs typeface="Plus Jakarta Sans SemiBold"/>
                  <a:sym typeface="Plus Jakarta Sans SemiBold"/>
                </a:endParaRPr>
              </a:p>
            </p:txBody>
          </p:sp>
          <p:sp>
            <p:nvSpPr>
              <p:cNvPr id="782" name="Google Shape;782;p85"/>
              <p:cNvSpPr/>
              <p:nvPr/>
            </p:nvSpPr>
            <p:spPr>
              <a:xfrm>
                <a:off x="8625071" y="-2130622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85"/>
              <p:cNvSpPr/>
              <p:nvPr/>
            </p:nvSpPr>
            <p:spPr>
              <a:xfrm>
                <a:off x="8625071" y="-575646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85"/>
              <p:cNvSpPr/>
              <p:nvPr/>
            </p:nvSpPr>
            <p:spPr>
              <a:xfrm rot="5400000">
                <a:off x="9402658" y="-1353134"/>
                <a:ext cx="155700" cy="155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85"/>
              <p:cNvSpPr/>
              <p:nvPr/>
            </p:nvSpPr>
            <p:spPr>
              <a:xfrm rot="5400000">
                <a:off x="7847682" y="-1353134"/>
                <a:ext cx="155700" cy="15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786" name="Google Shape;786;p85"/>
            <p:cNvSpPr/>
            <p:nvPr/>
          </p:nvSpPr>
          <p:spPr>
            <a:xfrm rot="5400000">
              <a:off x="5041256" y="2568874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7" name="Google Shape;787;p85"/>
            <p:cNvSpPr/>
            <p:nvPr/>
          </p:nvSpPr>
          <p:spPr>
            <a:xfrm rot="5400000">
              <a:off x="5041256" y="3669213"/>
              <a:ext cx="155700" cy="155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8" name="Google Shape;788;p85"/>
            <p:cNvSpPr/>
            <p:nvPr/>
          </p:nvSpPr>
          <p:spPr>
            <a:xfrm rot="5400000">
              <a:off x="3946082" y="3669213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9" name="Google Shape;789;p85"/>
            <p:cNvSpPr/>
            <p:nvPr/>
          </p:nvSpPr>
          <p:spPr>
            <a:xfrm rot="5400000">
              <a:off x="3946082" y="2568874"/>
              <a:ext cx="155700" cy="15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90" name="Google Shape;790;p85"/>
          <p:cNvSpPr txBox="1"/>
          <p:nvPr/>
        </p:nvSpPr>
        <p:spPr>
          <a:xfrm>
            <a:off x="315850" y="1654350"/>
            <a:ext cx="62865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Plus Jakarta Sans"/>
              <a:buChar char="●"/>
            </a:pPr>
            <a:r>
              <a:rPr b="1"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Lymphatic watersheds are anatomical dividing lines that separate lymph drainage territories. </a:t>
            </a:r>
            <a:endParaRPr b="1"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●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Each region drains toward its nearest group of lymph nodes and does not typically cross into another territory unless rerouted manually (e.g., after surgery or trauma).</a:t>
            </a: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Char char="●"/>
            </a:pPr>
            <a:r>
              <a:rPr lang="en" sz="1600">
                <a:latin typeface="Plus Jakarta Sans"/>
                <a:ea typeface="Plus Jakarta Sans"/>
                <a:cs typeface="Plus Jakarta Sans"/>
                <a:sym typeface="Plus Jakarta Sans"/>
              </a:rPr>
              <a:t>Watersheds guide the direction of manual strokes and help avoid congestion.</a:t>
            </a:r>
            <a:endParaRPr sz="16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228600" y="228600"/>
            <a:ext cx="64803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Lymphatic Drainage?</a:t>
            </a:r>
            <a:endParaRPr/>
          </a:p>
        </p:txBody>
      </p:sp>
      <p:sp>
        <p:nvSpPr>
          <p:cNvPr id="363" name="Google Shape;363;p59"/>
          <p:cNvSpPr txBox="1"/>
          <p:nvPr>
            <p:ph idx="1" type="subTitle"/>
          </p:nvPr>
        </p:nvSpPr>
        <p:spPr>
          <a:xfrm>
            <a:off x="228600" y="947332"/>
            <a:ext cx="6480300" cy="59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Gentle massage technique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Stimulates flow of lymph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Helps reduce swelling, detoxify, and support immune health</a:t>
            </a:r>
            <a:endParaRPr/>
          </a:p>
        </p:txBody>
      </p:sp>
      <p:grpSp>
        <p:nvGrpSpPr>
          <p:cNvPr id="364" name="Google Shape;364;p59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365" name="Google Shape;365;p59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>
              <a:off x="8498250" y="4495332"/>
              <a:ext cx="267900" cy="2676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pic>
        <p:nvPicPr>
          <p:cNvPr id="367" name="Google Shape;367;p59" title="21768-lymphatic-drainage-massage-social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2405550"/>
            <a:ext cx="7609974" cy="25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6"/>
          <p:cNvSpPr txBox="1"/>
          <p:nvPr>
            <p:ph type="title"/>
          </p:nvPr>
        </p:nvSpPr>
        <p:spPr>
          <a:xfrm>
            <a:off x="555000" y="493150"/>
            <a:ext cx="5582100" cy="42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Sagittal (Midline) Watershed</a:t>
            </a:r>
            <a:endParaRPr b="1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Location: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vertically down the center of the body (forehead → chin → sternum → pubic bone)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Divides: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Right and left sides of the body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Drainage Direction:</a:t>
            </a:r>
            <a:b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side → right lymph nodes (e.g., right axillary, inguinal)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Left side → left lymph nodes (e.g., left axillary, inguinal)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lt1"/>
              </a:solidFill>
            </a:endParaRPr>
          </a:p>
        </p:txBody>
      </p:sp>
      <p:pic>
        <p:nvPicPr>
          <p:cNvPr id="796" name="Google Shape;796;p86"/>
          <p:cNvPicPr preferRelativeResize="0"/>
          <p:nvPr/>
        </p:nvPicPr>
        <p:blipFill rotWithShape="1">
          <a:blip r:embed="rId3">
            <a:alphaModFix/>
          </a:blip>
          <a:srcRect b="0" l="7834" r="7834" t="0"/>
          <a:stretch/>
        </p:blipFill>
        <p:spPr>
          <a:xfrm>
            <a:off x="5985725" y="107488"/>
            <a:ext cx="3004875" cy="490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324100" y="483475"/>
            <a:ext cx="4819500" cy="397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Clavicular (Horizontal Upper Body) Watershed</a:t>
            </a:r>
            <a:endParaRPr b="1"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Location: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horizontally below the clavicles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Divides: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Head/neck from the torso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Drainage Direction:</a:t>
            </a:r>
            <a:b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Above → drains into </a:t>
            </a: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cervical nodes</a:t>
            </a:r>
            <a:b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Below → drains into </a:t>
            </a: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axillary nodes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802" name="Google Shape;80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0" y="660725"/>
            <a:ext cx="3900176" cy="3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8"/>
          <p:cNvSpPr txBox="1"/>
          <p:nvPr>
            <p:ph type="title"/>
          </p:nvPr>
        </p:nvSpPr>
        <p:spPr>
          <a:xfrm>
            <a:off x="324100" y="483475"/>
            <a:ext cx="4819500" cy="397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Transverse (Abdominal) Watershed</a:t>
            </a:r>
            <a:endParaRPr b="1"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Location: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horizontally across the waist (umbilicus level)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Divides: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Upper torso from lower torso</a:t>
            </a:r>
            <a:b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Char char="●"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Drainage Direction:</a:t>
            </a:r>
            <a:b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Above → drains to </a:t>
            </a: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axillary nodes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Below → drains to </a:t>
            </a: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inguinal nodes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9"/>
          <p:cNvSpPr txBox="1"/>
          <p:nvPr>
            <p:ph type="title"/>
          </p:nvPr>
        </p:nvSpPr>
        <p:spPr>
          <a:xfrm>
            <a:off x="324100" y="483475"/>
            <a:ext cx="4819500" cy="397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Spinal (Posterior Midline) Watershed</a:t>
            </a:r>
            <a:endParaRPr b="1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Location: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along the spine from skull to sacrum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Divides: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Left and right posterior body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Drainage Direction:</a:t>
            </a:r>
            <a:b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Similar to sagittal watershed, but for the back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Left → left axillary/inguinal nodes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→ right axillary/inguinal nodes</a:t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0"/>
          <p:cNvSpPr txBox="1"/>
          <p:nvPr>
            <p:ph type="title"/>
          </p:nvPr>
        </p:nvSpPr>
        <p:spPr>
          <a:xfrm>
            <a:off x="324100" y="483475"/>
            <a:ext cx="4819500" cy="397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Gluteal Watershed</a:t>
            </a:r>
            <a:endParaRPr b="1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Location: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horizontally across the gluteal fold (top of buttocks)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Divides:</a:t>
            </a: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Lower back/buttocks from upper thigh</a:t>
            </a:r>
            <a:b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Drainage Direction:</a:t>
            </a:r>
            <a:b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Upper buttocks → drain to </a:t>
            </a: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lumbar or sacral nodes</a:t>
            </a: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○"/>
            </a:pPr>
            <a:r>
              <a:rPr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Lower buttocks → drain to </a:t>
            </a:r>
            <a:r>
              <a:rPr b="1" lang="en" sz="15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inguinal nodes</a:t>
            </a:r>
            <a:endParaRPr b="1"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1"/>
          <p:cNvSpPr txBox="1"/>
          <p:nvPr>
            <p:ph type="title"/>
          </p:nvPr>
        </p:nvSpPr>
        <p:spPr>
          <a:xfrm>
            <a:off x="570025" y="228606"/>
            <a:ext cx="5582100" cy="42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Application in MLD</a:t>
            </a:r>
            <a:endParaRPr b="1"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When performing lymphatic drainage: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Always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work proximal to distal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start by clearing the terminus (collarbone area), then open lymph nodes in the area.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Follow watershed boundaries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unless you're intentionally using anastomoses (bypass routes).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If nodes are removed or damaged, you can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reroute lymph across watersheds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using trained techniques.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Anastomoses (Bypass Pathways)</a:t>
            </a:r>
            <a:endParaRPr b="1"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●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Naturally occurring overlap between lymph territories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●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Examples:</a:t>
            </a:r>
            <a:b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Axillo-axillary anastomosis: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Across the chest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Axillo-inguinal anastomosis: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Between armpit and groin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Inguino-inguinal anastomosis: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Across the lower pelvis</a:t>
            </a:r>
            <a:endParaRPr sz="4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2"/>
          <p:cNvSpPr txBox="1"/>
          <p:nvPr>
            <p:ph type="title"/>
          </p:nvPr>
        </p:nvSpPr>
        <p:spPr>
          <a:xfrm>
            <a:off x="557225" y="-359157"/>
            <a:ext cx="5582100" cy="425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Happens After MLD?</a:t>
            </a:r>
            <a:endParaRPr b="1"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All manual lymphatic drainage techniques aim to move lymph </a:t>
            </a: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back into the bloodstream</a:t>
            </a: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This final step happens via two major ducts: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AutoNum type="romanLcPeriod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Thoracic Duct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lus Jakarta Sans"/>
              <a:buAutoNum type="romanLcPeriod"/>
            </a:pPr>
            <a:r>
              <a:rPr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Right Lymphatic Duct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3"/>
          <p:cNvSpPr txBox="1"/>
          <p:nvPr>
            <p:ph type="title"/>
          </p:nvPr>
        </p:nvSpPr>
        <p:spPr>
          <a:xfrm>
            <a:off x="410450" y="525875"/>
            <a:ext cx="5780100" cy="425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Thoracic Duct (Main Drainage Highway)</a:t>
            </a:r>
            <a:endParaRPr b="1"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●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Drains lymph from:</a:t>
            </a:r>
            <a:b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entire left side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of the body (head, neck, chest, arm, abdomen, leg)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lower body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(abdomen, leg)</a:t>
            </a:r>
            <a:b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●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Pathway:</a:t>
            </a:r>
            <a:b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Starts in the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cisterna chyli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 lymph collection sac in the abdomen (near L2 vertebra)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Travels upward through the chest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Empties into the </a:t>
            </a: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left subclavian vein</a:t>
            </a: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just beneath the left collarbone</a:t>
            </a:r>
            <a:b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●"/>
            </a:pPr>
            <a: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Function:</a:t>
            </a:r>
            <a:br>
              <a:rPr b="1"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Carries ~75% of all lymph fluid back into blood circulation</a:t>
            </a:r>
            <a:endParaRPr sz="1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us Jakarta Sans"/>
              <a:buChar char="○"/>
            </a:pPr>
            <a:r>
              <a:rPr lang="en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Includes fat-rich lymph (chyle) from the digestive system</a:t>
            </a:r>
            <a:endParaRPr b="1"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4"/>
          <p:cNvSpPr txBox="1"/>
          <p:nvPr>
            <p:ph type="title"/>
          </p:nvPr>
        </p:nvSpPr>
        <p:spPr>
          <a:xfrm>
            <a:off x="410450" y="397625"/>
            <a:ext cx="5780100" cy="43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Right Lymphatic Duct</a:t>
            </a:r>
            <a:endParaRPr b="1"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●"/>
            </a:pP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Drains lymph from:</a:t>
            </a:r>
            <a:b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</a:t>
            </a: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upper quadrant</a:t>
            </a: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of the body:</a:t>
            </a:r>
            <a:b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■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side of head and neck</a:t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■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arm</a:t>
            </a: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■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chest</a:t>
            </a:r>
            <a:b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●"/>
            </a:pP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Pathway:</a:t>
            </a:r>
            <a:b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Empties into the </a:t>
            </a: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right subclavian vein</a:t>
            </a: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just under the right collarbone</a:t>
            </a:r>
            <a:b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●"/>
            </a:pPr>
            <a: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Function:</a:t>
            </a:r>
            <a:br>
              <a:rPr b="1"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 sz="1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lus Jakarta Sans"/>
              <a:buChar char="○"/>
            </a:pPr>
            <a:r>
              <a:rPr lang="en" sz="14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Handles the remaining ~25% of the body's lymph load</a:t>
            </a:r>
            <a:endParaRPr b="1" sz="17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5"/>
          <p:cNvSpPr txBox="1"/>
          <p:nvPr>
            <p:ph type="title"/>
          </p:nvPr>
        </p:nvSpPr>
        <p:spPr>
          <a:xfrm>
            <a:off x="410450" y="397625"/>
            <a:ext cx="5780100" cy="43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Final Return to Circulation</a:t>
            </a:r>
            <a:endParaRPr b="1" sz="21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Once lymph enters the </a:t>
            </a: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subclavian veins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it mixes with </a:t>
            </a: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venous blood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and re-enters systemic circulation</a:t>
            </a:r>
            <a:b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From there, waste is processed by the liver and kidneys for elimination</a:t>
            </a:r>
            <a:b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19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This return pathway is why MLD begins </a:t>
            </a:r>
            <a:r>
              <a:rPr b="1"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proximally (near the clavicles)</a:t>
            </a:r>
            <a:r>
              <a:rPr lang="en" sz="19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— to open the “drains”</a:t>
            </a:r>
            <a:endParaRPr b="1" sz="24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0"/>
          <p:cNvPicPr preferRelativeResize="0"/>
          <p:nvPr/>
        </p:nvPicPr>
        <p:blipFill rotWithShape="1">
          <a:blip r:embed="rId3">
            <a:alphaModFix/>
          </a:blip>
          <a:srcRect b="9592" l="0" r="0" t="0"/>
          <a:stretch/>
        </p:blipFill>
        <p:spPr>
          <a:xfrm>
            <a:off x="300800" y="152400"/>
            <a:ext cx="8512326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6"/>
          <p:cNvSpPr txBox="1"/>
          <p:nvPr>
            <p:ph type="title"/>
          </p:nvPr>
        </p:nvSpPr>
        <p:spPr>
          <a:xfrm>
            <a:off x="410450" y="115450"/>
            <a:ext cx="5780100" cy="438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Why This Matters in MLD</a:t>
            </a:r>
            <a:endParaRPr b="1" sz="22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</a:t>
            </a: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thoracic duct must be cleared first</a:t>
            </a: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for lymph to have somewhere to go</a:t>
            </a:r>
            <a:b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Deep </a:t>
            </a: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abdominal breathing</a:t>
            </a: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stimulates the cisterna chyli and enhances drainage</a:t>
            </a:r>
            <a:b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sz="2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 </a:t>
            </a:r>
            <a:r>
              <a:rPr b="1"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blockage near the clavicles</a:t>
            </a:r>
            <a:r>
              <a:rPr lang="en" sz="20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can cause fluid to back up through the whole system</a:t>
            </a:r>
            <a:endParaRPr b="1" sz="30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7"/>
          <p:cNvSpPr/>
          <p:nvPr/>
        </p:nvSpPr>
        <p:spPr>
          <a:xfrm>
            <a:off x="4571275" y="25525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3" name="Google Shape;853;p97"/>
          <p:cNvSpPr/>
          <p:nvPr/>
        </p:nvSpPr>
        <p:spPr>
          <a:xfrm>
            <a:off x="4571275" y="1199825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97"/>
          <p:cNvSpPr/>
          <p:nvPr/>
        </p:nvSpPr>
        <p:spPr>
          <a:xfrm>
            <a:off x="4571275" y="214440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5" name="Google Shape;855;p97"/>
          <p:cNvSpPr/>
          <p:nvPr/>
        </p:nvSpPr>
        <p:spPr>
          <a:xfrm>
            <a:off x="4571275" y="3088975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6" name="Google Shape;856;p97"/>
          <p:cNvSpPr/>
          <p:nvPr/>
        </p:nvSpPr>
        <p:spPr>
          <a:xfrm>
            <a:off x="4571275" y="4033550"/>
            <a:ext cx="4572300" cy="85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7" name="Google Shape;857;p97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58" name="Google Shape;858;p97"/>
          <p:cNvSpPr txBox="1"/>
          <p:nvPr>
            <p:ph idx="2" type="subTitle"/>
          </p:nvPr>
        </p:nvSpPr>
        <p:spPr>
          <a:xfrm>
            <a:off x="4810050" y="4624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Acute Infections</a:t>
            </a:r>
            <a:endParaRPr sz="2000"/>
          </a:p>
        </p:txBody>
      </p:sp>
      <p:sp>
        <p:nvSpPr>
          <p:cNvPr id="859" name="Google Shape;859;p97"/>
          <p:cNvSpPr txBox="1"/>
          <p:nvPr>
            <p:ph idx="3" type="subTitle"/>
          </p:nvPr>
        </p:nvSpPr>
        <p:spPr>
          <a:xfrm>
            <a:off x="4810050" y="140697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Active Cancer</a:t>
            </a:r>
            <a:endParaRPr sz="2000"/>
          </a:p>
        </p:txBody>
      </p:sp>
      <p:sp>
        <p:nvSpPr>
          <p:cNvPr id="860" name="Google Shape;860;p97"/>
          <p:cNvSpPr txBox="1"/>
          <p:nvPr>
            <p:ph idx="4" type="subTitle"/>
          </p:nvPr>
        </p:nvSpPr>
        <p:spPr>
          <a:xfrm>
            <a:off x="4810050" y="235155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DVT (Deep Vein Thrombosis) </a:t>
            </a:r>
            <a:endParaRPr sz="2000"/>
          </a:p>
        </p:txBody>
      </p:sp>
      <p:sp>
        <p:nvSpPr>
          <p:cNvPr id="861" name="Google Shape;861;p97"/>
          <p:cNvSpPr txBox="1"/>
          <p:nvPr>
            <p:ph idx="5" type="subTitle"/>
          </p:nvPr>
        </p:nvSpPr>
        <p:spPr>
          <a:xfrm>
            <a:off x="4810050" y="3296125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Congestive Heart Failure</a:t>
            </a:r>
            <a:endParaRPr sz="2000"/>
          </a:p>
        </p:txBody>
      </p:sp>
      <p:sp>
        <p:nvSpPr>
          <p:cNvPr id="862" name="Google Shape;862;p97"/>
          <p:cNvSpPr txBox="1"/>
          <p:nvPr>
            <p:ph idx="6" type="subTitle"/>
          </p:nvPr>
        </p:nvSpPr>
        <p:spPr>
          <a:xfrm>
            <a:off x="4810050" y="4240700"/>
            <a:ext cx="4048500" cy="4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Kidney Failure</a:t>
            </a:r>
            <a:endParaRPr sz="2000"/>
          </a:p>
        </p:txBody>
      </p:sp>
      <p:sp>
        <p:nvSpPr>
          <p:cNvPr id="863" name="Google Shape;863;p97"/>
          <p:cNvSpPr txBox="1"/>
          <p:nvPr>
            <p:ph type="title"/>
          </p:nvPr>
        </p:nvSpPr>
        <p:spPr>
          <a:xfrm>
            <a:off x="228600" y="1001425"/>
            <a:ext cx="39129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Contraindications</a:t>
            </a:r>
            <a:endParaRPr sz="3400"/>
          </a:p>
        </p:txBody>
      </p:sp>
      <p:grpSp>
        <p:nvGrpSpPr>
          <p:cNvPr id="864" name="Google Shape;864;p97"/>
          <p:cNvGrpSpPr/>
          <p:nvPr/>
        </p:nvGrpSpPr>
        <p:grpSpPr>
          <a:xfrm>
            <a:off x="228597" y="3646788"/>
            <a:ext cx="934500" cy="934500"/>
            <a:chOff x="1282450" y="3440775"/>
            <a:chExt cx="934500" cy="934500"/>
          </a:xfrm>
        </p:grpSpPr>
        <p:sp>
          <p:nvSpPr>
            <p:cNvPr descr="A shape representing a clock." id="865" name="Google Shape;865;p97"/>
            <p:cNvSpPr/>
            <p:nvPr/>
          </p:nvSpPr>
          <p:spPr>
            <a:xfrm>
              <a:off x="1282450" y="3440775"/>
              <a:ext cx="934500" cy="93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66" name="Google Shape;866;p97"/>
            <p:cNvSpPr txBox="1"/>
            <p:nvPr/>
          </p:nvSpPr>
          <p:spPr>
            <a:xfrm>
              <a:off x="1363150" y="3723375"/>
              <a:ext cx="77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accent5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endParaRPr>
            </a:p>
          </p:txBody>
        </p:sp>
        <p:sp>
          <p:nvSpPr>
            <p:cNvPr id="867" name="Google Shape;867;p97"/>
            <p:cNvSpPr/>
            <p:nvPr/>
          </p:nvSpPr>
          <p:spPr>
            <a:xfrm>
              <a:off x="1713550" y="35110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68" name="Google Shape;868;p97"/>
            <p:cNvSpPr/>
            <p:nvPr/>
          </p:nvSpPr>
          <p:spPr>
            <a:xfrm>
              <a:off x="1713550" y="42326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69" name="Google Shape;869;p97"/>
            <p:cNvSpPr/>
            <p:nvPr/>
          </p:nvSpPr>
          <p:spPr>
            <a:xfrm rot="5400000">
              <a:off x="2074350" y="3871875"/>
              <a:ext cx="72300" cy="72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70" name="Google Shape;870;p97"/>
            <p:cNvSpPr/>
            <p:nvPr/>
          </p:nvSpPr>
          <p:spPr>
            <a:xfrm rot="5400000">
              <a:off x="1352750" y="3871875"/>
              <a:ext cx="72300" cy="7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871" name="Google Shape;871;p97"/>
          <p:cNvSpPr txBox="1"/>
          <p:nvPr/>
        </p:nvSpPr>
        <p:spPr>
          <a:xfrm>
            <a:off x="628500" y="182315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Do </a:t>
            </a:r>
            <a:r>
              <a:rPr b="1" lang="en" sz="13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not</a:t>
            </a:r>
            <a:r>
              <a:rPr lang="en" sz="13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perform MLD without physician clearance in cases of:</a:t>
            </a:r>
            <a:endParaRPr sz="16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8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77" name="Google Shape;877;p98"/>
          <p:cNvSpPr txBox="1"/>
          <p:nvPr>
            <p:ph type="title"/>
          </p:nvPr>
        </p:nvSpPr>
        <p:spPr>
          <a:xfrm>
            <a:off x="228600" y="125725"/>
            <a:ext cx="82092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What Is Edema?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Edema</a:t>
            </a:r>
            <a:r>
              <a:rPr lang="en" sz="1500">
                <a:solidFill>
                  <a:schemeClr val="lt1"/>
                </a:solidFill>
              </a:rPr>
              <a:t> is an abnormal accumulation of fluid in the interstitial space (between cells). It can occur from inflammation, poor circulation, lymphatic blockage, trauma, or surgery.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1. Pitting Edema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Test:</a:t>
            </a:r>
            <a:r>
              <a:rPr lang="en" sz="1500">
                <a:solidFill>
                  <a:schemeClr val="lt1"/>
                </a:solidFill>
              </a:rPr>
              <a:t> Press a fingertip into the swollen area (typically on the shin, ankle, or forearm) and hold for 5 seconds.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Positive Sign:</a:t>
            </a:r>
            <a:r>
              <a:rPr lang="en" sz="1500">
                <a:solidFill>
                  <a:schemeClr val="lt1"/>
                </a:solidFill>
              </a:rPr>
              <a:t> If a visible indentation (“pit”) remains for several seconds after release.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Indicates:</a:t>
            </a:r>
            <a:r>
              <a:rPr lang="en" sz="1500">
                <a:solidFill>
                  <a:schemeClr val="lt1"/>
                </a:solidFill>
              </a:rPr>
              <a:t> Fluid-rich swelling; often linked to: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</a:rPr>
              <a:t>Venous insufficiency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</a:rPr>
              <a:t>Congestive heart failure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</a:rPr>
              <a:t>Kidney or liver disease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Approach with caution:</a:t>
            </a:r>
            <a:r>
              <a:rPr lang="en" sz="1500">
                <a:solidFill>
                  <a:schemeClr val="lt1"/>
                </a:solidFill>
              </a:rPr>
              <a:t> MLD may be helpful but only </a:t>
            </a:r>
            <a:r>
              <a:rPr b="1" lang="en" sz="1500">
                <a:solidFill>
                  <a:schemeClr val="lt1"/>
                </a:solidFill>
              </a:rPr>
              <a:t>after medical clearance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9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83" name="Google Shape;883;p99"/>
          <p:cNvSpPr txBox="1"/>
          <p:nvPr>
            <p:ph type="title"/>
          </p:nvPr>
        </p:nvSpPr>
        <p:spPr>
          <a:xfrm>
            <a:off x="228600" y="581500"/>
            <a:ext cx="8209200" cy="152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2. Non-Pitting Edema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Test:</a:t>
            </a:r>
            <a:r>
              <a:rPr lang="en" sz="1500">
                <a:solidFill>
                  <a:schemeClr val="lt1"/>
                </a:solidFill>
              </a:rPr>
              <a:t> Same fingertip press does </a:t>
            </a:r>
            <a:r>
              <a:rPr b="1" lang="en" sz="1500">
                <a:solidFill>
                  <a:schemeClr val="lt1"/>
                </a:solidFill>
              </a:rPr>
              <a:t>not leave a lasting indentation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Texture:</a:t>
            </a:r>
            <a:r>
              <a:rPr lang="en" sz="1500">
                <a:solidFill>
                  <a:schemeClr val="lt1"/>
                </a:solidFill>
              </a:rPr>
              <a:t> Often feels firm, rubbery, or fibrotic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Indicates:</a:t>
            </a:r>
            <a:r>
              <a:rPr lang="en" sz="1500">
                <a:solidFill>
                  <a:schemeClr val="lt1"/>
                </a:solidFill>
              </a:rPr>
              <a:t> More chronic or lymph-based cause (lymphostatic or lymphedema)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</a:rPr>
              <a:t>Lymph node damage</a:t>
            </a: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lang="en" sz="1500">
                <a:solidFill>
                  <a:schemeClr val="lt1"/>
                </a:solidFill>
              </a:rPr>
              <a:t>Surgical removal (e.g., mastectomy)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" sz="1500">
                <a:solidFill>
                  <a:schemeClr val="lt1"/>
                </a:solidFill>
              </a:rPr>
              <a:t>MLD is highly indicated</a:t>
            </a:r>
            <a:r>
              <a:rPr lang="en" sz="1500">
                <a:solidFill>
                  <a:schemeClr val="lt1"/>
                </a:solidFill>
              </a:rPr>
              <a:t> for this type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Tip: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</a:rPr>
              <a:t>Always observe the </a:t>
            </a:r>
            <a:r>
              <a:rPr b="1" lang="en" sz="1500">
                <a:solidFill>
                  <a:schemeClr val="lt1"/>
                </a:solidFill>
              </a:rPr>
              <a:t>symmetry</a:t>
            </a:r>
            <a:r>
              <a:rPr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chemeClr val="lt1"/>
                </a:solidFill>
              </a:rPr>
              <a:t>skin texture</a:t>
            </a:r>
            <a:r>
              <a:rPr lang="en" sz="1500">
                <a:solidFill>
                  <a:schemeClr val="lt1"/>
                </a:solidFill>
              </a:rPr>
              <a:t>, </a:t>
            </a:r>
            <a:r>
              <a:rPr b="1" lang="en" sz="1500">
                <a:solidFill>
                  <a:schemeClr val="lt1"/>
                </a:solidFill>
              </a:rPr>
              <a:t>temperature</a:t>
            </a:r>
            <a:r>
              <a:rPr lang="en" sz="1500">
                <a:solidFill>
                  <a:schemeClr val="lt1"/>
                </a:solidFill>
              </a:rPr>
              <a:t>, and </a:t>
            </a:r>
            <a:r>
              <a:rPr b="1" lang="en" sz="1500">
                <a:solidFill>
                  <a:schemeClr val="lt1"/>
                </a:solidFill>
              </a:rPr>
              <a:t>pain</a:t>
            </a:r>
            <a:r>
              <a:rPr lang="en" sz="1500">
                <a:solidFill>
                  <a:schemeClr val="lt1"/>
                </a:solidFill>
              </a:rPr>
              <a:t> response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</a:rPr>
              <a:t>Teach the </a:t>
            </a:r>
            <a:r>
              <a:rPr b="1" lang="en" sz="1500">
                <a:solidFill>
                  <a:schemeClr val="lt1"/>
                </a:solidFill>
              </a:rPr>
              <a:t>Stemmer’s Sign:</a:t>
            </a:r>
            <a:r>
              <a:rPr lang="en" sz="1500">
                <a:solidFill>
                  <a:schemeClr val="lt1"/>
                </a:solidFill>
              </a:rPr>
              <a:t> Try pinching a skin fold on the top of the second toe or finger. If you </a:t>
            </a:r>
            <a:r>
              <a:rPr b="1" lang="en" sz="1500">
                <a:solidFill>
                  <a:schemeClr val="lt1"/>
                </a:solidFill>
              </a:rPr>
              <a:t>can’t lift the skin</a:t>
            </a:r>
            <a:r>
              <a:rPr lang="en" sz="1500">
                <a:solidFill>
                  <a:schemeClr val="lt1"/>
                </a:solidFill>
              </a:rPr>
              <a:t>, it may indicate lymphedema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0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89" name="Google Shape;889;p100"/>
          <p:cNvSpPr txBox="1"/>
          <p:nvPr>
            <p:ph type="title"/>
          </p:nvPr>
        </p:nvSpPr>
        <p:spPr>
          <a:xfrm>
            <a:off x="228600" y="229900"/>
            <a:ext cx="8209200" cy="28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How to Work Around Scars or Surgery Sites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 1. Work Proximally First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lt1"/>
                </a:solidFill>
              </a:rPr>
              <a:t>Always start by </a:t>
            </a:r>
            <a:r>
              <a:rPr b="1" lang="en" sz="1500">
                <a:solidFill>
                  <a:schemeClr val="lt1"/>
                </a:solidFill>
              </a:rPr>
              <a:t>clearing the lymphatic space above the surgical site</a:t>
            </a:r>
            <a:r>
              <a:rPr lang="en" sz="1500">
                <a:solidFill>
                  <a:schemeClr val="lt1"/>
                </a:solidFill>
              </a:rPr>
              <a:t> (e.g., axilla before working on mastectomy site)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lang="en" sz="1500">
                <a:solidFill>
                  <a:schemeClr val="lt1"/>
                </a:solidFill>
              </a:rPr>
              <a:t>This creates “room” for drainage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 2. Use Gentle Techniques Over Scar Tissue</a:t>
            </a:r>
            <a:endParaRPr b="1" sz="17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lang="en" sz="1500">
                <a:solidFill>
                  <a:schemeClr val="lt1"/>
                </a:solidFill>
              </a:rPr>
              <a:t>Techniques: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b="1" lang="en" sz="1500">
                <a:solidFill>
                  <a:schemeClr val="lt1"/>
                </a:solidFill>
              </a:rPr>
              <a:t>Flat hand skin-stretch</a:t>
            </a: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○"/>
            </a:pPr>
            <a:r>
              <a:rPr b="1" lang="en" sz="1500">
                <a:solidFill>
                  <a:schemeClr val="lt1"/>
                </a:solidFill>
              </a:rPr>
              <a:t>Light spirals or scooping motions</a:t>
            </a:r>
            <a:endParaRPr b="1" sz="1500">
              <a:solidFill>
                <a:schemeClr val="lt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○"/>
            </a:pPr>
            <a:r>
              <a:rPr b="1" lang="en" sz="1500">
                <a:solidFill>
                  <a:schemeClr val="lt1"/>
                </a:solidFill>
              </a:rPr>
              <a:t>Skin rolling (if fully healed)</a:t>
            </a:r>
            <a:r>
              <a:rPr lang="en" sz="1500">
                <a:solidFill>
                  <a:schemeClr val="lt1"/>
                </a:solidFill>
              </a:rPr>
              <a:t> to reduce fibrosis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us Jakarta Sans"/>
              <a:buChar char="●"/>
            </a:pPr>
            <a:r>
              <a:rPr lang="en" sz="1500">
                <a:solidFill>
                  <a:schemeClr val="lt1"/>
                </a:solidFill>
              </a:rPr>
              <a:t>Never stretch or pull on fresh scar tissue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 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01"/>
          <p:cNvSpPr/>
          <p:nvPr/>
        </p:nvSpPr>
        <p:spPr>
          <a:xfrm>
            <a:off x="228600" y="229900"/>
            <a:ext cx="902700" cy="2928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895" name="Google Shape;895;p101"/>
          <p:cNvSpPr txBox="1"/>
          <p:nvPr>
            <p:ph type="title"/>
          </p:nvPr>
        </p:nvSpPr>
        <p:spPr>
          <a:xfrm>
            <a:off x="228600" y="229900"/>
            <a:ext cx="8209200" cy="28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3. Reroute Across Watersheds If Needed</a:t>
            </a:r>
            <a:endParaRPr b="1" sz="15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lt1"/>
                </a:solidFill>
              </a:rPr>
              <a:t>If drainage paths are blocked (e.g., axillary nodes removed), </a:t>
            </a:r>
            <a:r>
              <a:rPr b="1" lang="en" sz="1300">
                <a:solidFill>
                  <a:schemeClr val="lt1"/>
                </a:solidFill>
              </a:rPr>
              <a:t>train fluid across to opposite axilla or down to inguinal nodes</a:t>
            </a:r>
            <a:endParaRPr b="1"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lt1"/>
                </a:solidFill>
              </a:rPr>
              <a:t>Use </a:t>
            </a:r>
            <a:r>
              <a:rPr b="1" lang="en" sz="1300">
                <a:solidFill>
                  <a:schemeClr val="lt1"/>
                </a:solidFill>
              </a:rPr>
              <a:t>anastomosis techniques</a:t>
            </a:r>
            <a:r>
              <a:rPr lang="en" sz="1300">
                <a:solidFill>
                  <a:schemeClr val="lt1"/>
                </a:solidFill>
              </a:rPr>
              <a:t> (body’s natural crossover routes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4. Support Scar Mobility and Fascia</a:t>
            </a:r>
            <a:endParaRPr b="1" sz="15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lt1"/>
                </a:solidFill>
              </a:rPr>
              <a:t>Once healed, MLD can help reduce: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○"/>
            </a:pPr>
            <a:r>
              <a:rPr lang="en" sz="1300">
                <a:solidFill>
                  <a:schemeClr val="lt1"/>
                </a:solidFill>
              </a:rPr>
              <a:t>Scar adhesions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○"/>
            </a:pPr>
            <a:r>
              <a:rPr lang="en" sz="1300">
                <a:solidFill>
                  <a:schemeClr val="lt1"/>
                </a:solidFill>
              </a:rPr>
              <a:t>Fascial restrictions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○"/>
            </a:pPr>
            <a:r>
              <a:rPr lang="en" sz="1300">
                <a:solidFill>
                  <a:schemeClr val="lt1"/>
                </a:solidFill>
              </a:rPr>
              <a:t>Fibrotic hardening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chemeClr val="lt1"/>
                </a:solidFill>
              </a:rPr>
              <a:t>May be combined with </a:t>
            </a:r>
            <a:r>
              <a:rPr b="1" lang="en" sz="1300">
                <a:solidFill>
                  <a:schemeClr val="lt1"/>
                </a:solidFill>
              </a:rPr>
              <a:t>myofascial release</a:t>
            </a:r>
            <a:r>
              <a:rPr lang="en" sz="1300">
                <a:solidFill>
                  <a:schemeClr val="lt1"/>
                </a:solidFill>
              </a:rPr>
              <a:t> or </a:t>
            </a:r>
            <a:r>
              <a:rPr b="1" lang="en" sz="1300">
                <a:solidFill>
                  <a:schemeClr val="lt1"/>
                </a:solidFill>
              </a:rPr>
              <a:t>cupping</a:t>
            </a:r>
            <a:r>
              <a:rPr lang="en" sz="1300">
                <a:solidFill>
                  <a:schemeClr val="lt1"/>
                </a:solidFill>
              </a:rPr>
              <a:t> (with training)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Avoid:</a:t>
            </a:r>
            <a:endParaRPr b="1" sz="15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lt1"/>
                </a:solidFill>
              </a:rPr>
              <a:t>Aggressive massage on or near fresh scars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lt1"/>
                </a:solidFill>
              </a:rPr>
              <a:t>Triggering pain, heat, or redness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lus Jakarta Sans"/>
              <a:buChar char="●"/>
            </a:pPr>
            <a:r>
              <a:rPr lang="en" sz="1300">
                <a:solidFill>
                  <a:schemeClr val="lt1"/>
                </a:solidFill>
              </a:rPr>
              <a:t>Dislodging surgical drains or sutures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228600" y="228600"/>
            <a:ext cx="64215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Lymphatic</a:t>
            </a:r>
            <a:r>
              <a:rPr lang="en"/>
              <a:t> System: Structure and Function</a:t>
            </a:r>
            <a:endParaRPr/>
          </a:p>
        </p:txBody>
      </p:sp>
      <p:grpSp>
        <p:nvGrpSpPr>
          <p:cNvPr id="378" name="Google Shape;378;p61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379" name="Google Shape;379;p61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80" name="Google Shape;380;p61"/>
            <p:cNvSpPr/>
            <p:nvPr/>
          </p:nvSpPr>
          <p:spPr>
            <a:xfrm>
              <a:off x="8498249" y="4495175"/>
              <a:ext cx="267900" cy="267900"/>
            </a:xfrm>
            <a:prstGeom prst="donut">
              <a:avLst>
                <a:gd fmla="val 25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381" name="Google Shape;381;p61"/>
          <p:cNvSpPr txBox="1"/>
          <p:nvPr/>
        </p:nvSpPr>
        <p:spPr>
          <a:xfrm>
            <a:off x="481275" y="1398675"/>
            <a:ext cx="7715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Second circulatory system:</a:t>
            </a:r>
            <a:r>
              <a:rPr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Runs parallel to the blood circulatory system</a:t>
            </a:r>
            <a:br>
              <a:rPr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Components:</a:t>
            </a:r>
            <a:b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Lymph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Lymphatic vessels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Lymph nodes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Organs</a:t>
            </a:r>
            <a:br>
              <a:rPr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Primary functions:</a:t>
            </a:r>
            <a:b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endParaRPr b="1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Fluid balance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Immune defense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Waste removal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Fat absorption</a:t>
            </a:r>
            <a:endParaRPr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228600" y="228600"/>
            <a:ext cx="64215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Lymphatic System: Structure and Function</a:t>
            </a:r>
            <a:endParaRPr/>
          </a:p>
        </p:txBody>
      </p:sp>
      <p:sp>
        <p:nvSpPr>
          <p:cNvPr id="387" name="Google Shape;387;p62"/>
          <p:cNvSpPr txBox="1"/>
          <p:nvPr>
            <p:ph idx="1" type="subTitle"/>
          </p:nvPr>
        </p:nvSpPr>
        <p:spPr>
          <a:xfrm>
            <a:off x="228600" y="1547350"/>
            <a:ext cx="7968000" cy="31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lang="en" sz="1700">
                <a:solidFill>
                  <a:schemeClr val="accent3"/>
                </a:solidFill>
                <a:highlight>
                  <a:schemeClr val="dk1"/>
                </a:highlight>
              </a:rPr>
              <a:t>The lymphatic system is sometimes called the “garbage disposal” of the body.</a:t>
            </a:r>
            <a:endParaRPr sz="1700">
              <a:solidFill>
                <a:schemeClr val="accent3"/>
              </a:solidFill>
              <a:highlight>
                <a:schemeClr val="dk1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lang="en" sz="1700">
                <a:solidFill>
                  <a:schemeClr val="accent3"/>
                </a:solidFill>
                <a:highlight>
                  <a:schemeClr val="dk1"/>
                </a:highlight>
              </a:rPr>
              <a:t>It plays a role in preventing infections, managing inflammation, and ensuring tissue fluid levels stay balanced.</a:t>
            </a:r>
            <a:endParaRPr sz="1700">
              <a:solidFill>
                <a:schemeClr val="accent3"/>
              </a:solidFill>
              <a:highlight>
                <a:schemeClr val="dk1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lang="en" sz="1700">
                <a:solidFill>
                  <a:schemeClr val="accent3"/>
                </a:solidFill>
                <a:highlight>
                  <a:schemeClr val="dk1"/>
                </a:highlight>
              </a:rPr>
              <a:t>Unlike blood, lymph does not have a central pump like the heart. It relies on muscle contraction, breathing, and manual techniques to move.</a:t>
            </a:r>
            <a:endParaRPr sz="1700">
              <a:solidFill>
                <a:schemeClr val="accent3"/>
              </a:solidFill>
              <a:highlight>
                <a:schemeClr val="dk1"/>
              </a:highlight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700"/>
              <a:buChar char="●"/>
            </a:pPr>
            <a:r>
              <a:rPr lang="en" sz="1700">
                <a:solidFill>
                  <a:schemeClr val="accent3"/>
                </a:solidFill>
                <a:highlight>
                  <a:schemeClr val="dk1"/>
                </a:highlight>
              </a:rPr>
              <a:t>Lymph nodes act like security checkpoints, trapping pathogens and presenting them to immune cells for destruction.</a:t>
            </a:r>
            <a:endParaRPr sz="1700">
              <a:solidFill>
                <a:schemeClr val="accent3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accent3"/>
              </a:solidFill>
              <a:highlight>
                <a:schemeClr val="dk1"/>
              </a:highlight>
            </a:endParaRPr>
          </a:p>
        </p:txBody>
      </p:sp>
      <p:grpSp>
        <p:nvGrpSpPr>
          <p:cNvPr id="388" name="Google Shape;388;p62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389" name="Google Shape;389;p62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90" name="Google Shape;390;p62"/>
            <p:cNvGrpSpPr/>
            <p:nvPr/>
          </p:nvGrpSpPr>
          <p:grpSpPr>
            <a:xfrm>
              <a:off x="8354096" y="4502968"/>
              <a:ext cx="556205" cy="252332"/>
              <a:chOff x="4571989" y="769200"/>
              <a:chExt cx="2320422" cy="1052700"/>
            </a:xfrm>
          </p:grpSpPr>
          <p:sp>
            <p:nvSpPr>
              <p:cNvPr id="391" name="Google Shape;391;p62"/>
              <p:cNvSpPr/>
              <p:nvPr/>
            </p:nvSpPr>
            <p:spPr>
              <a:xfrm>
                <a:off x="5691810" y="769200"/>
                <a:ext cx="1200600" cy="1052700"/>
              </a:xfrm>
              <a:prstGeom prst="pie">
                <a:avLst>
                  <a:gd fmla="val 5410573" name="adj1"/>
                  <a:gd fmla="val 1620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92" name="Google Shape;392;p62"/>
              <p:cNvSpPr/>
              <p:nvPr/>
            </p:nvSpPr>
            <p:spPr>
              <a:xfrm flipH="1">
                <a:off x="4571989" y="769200"/>
                <a:ext cx="1200600" cy="1052700"/>
              </a:xfrm>
              <a:prstGeom prst="pie">
                <a:avLst>
                  <a:gd fmla="val 5410573" name="adj1"/>
                  <a:gd fmla="val 1620000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/>
          <p:nvPr/>
        </p:nvSpPr>
        <p:spPr>
          <a:xfrm>
            <a:off x="228600" y="2273954"/>
            <a:ext cx="2085300" cy="1728000"/>
          </a:xfrm>
          <a:prstGeom prst="roundRect">
            <a:avLst>
              <a:gd fmla="val 26895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98" name="Google Shape;398;p63"/>
          <p:cNvSpPr/>
          <p:nvPr/>
        </p:nvSpPr>
        <p:spPr>
          <a:xfrm>
            <a:off x="2429100" y="2273954"/>
            <a:ext cx="2085300" cy="1728000"/>
          </a:xfrm>
          <a:prstGeom prst="roundRect">
            <a:avLst>
              <a:gd fmla="val 268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99" name="Google Shape;399;p63"/>
          <p:cNvSpPr/>
          <p:nvPr/>
        </p:nvSpPr>
        <p:spPr>
          <a:xfrm>
            <a:off x="4629600" y="2273954"/>
            <a:ext cx="2085300" cy="1728000"/>
          </a:xfrm>
          <a:prstGeom prst="roundRect">
            <a:avLst>
              <a:gd fmla="val 268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0" name="Google Shape;400;p63"/>
          <p:cNvSpPr/>
          <p:nvPr/>
        </p:nvSpPr>
        <p:spPr>
          <a:xfrm>
            <a:off x="6830100" y="2273954"/>
            <a:ext cx="2085300" cy="1728000"/>
          </a:xfrm>
          <a:prstGeom prst="roundRect">
            <a:avLst>
              <a:gd fmla="val 2689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1645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228600" y="1697238"/>
            <a:ext cx="523200" cy="523200"/>
          </a:xfrm>
          <a:prstGeom prst="roundRect">
            <a:avLst>
              <a:gd fmla="val 22998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1</a:t>
            </a:r>
            <a:endParaRPr sz="2100">
              <a:solidFill>
                <a:schemeClr val="lt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2" name="Google Shape;402;p63"/>
          <p:cNvSpPr/>
          <p:nvPr/>
        </p:nvSpPr>
        <p:spPr>
          <a:xfrm>
            <a:off x="2429100" y="1697238"/>
            <a:ext cx="523200" cy="523200"/>
          </a:xfrm>
          <a:prstGeom prst="roundRect">
            <a:avLst>
              <a:gd fmla="val 22998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2</a:t>
            </a:r>
            <a:endParaRPr sz="2100">
              <a:solidFill>
                <a:schemeClr val="lt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3" name="Google Shape;403;p63"/>
          <p:cNvSpPr/>
          <p:nvPr/>
        </p:nvSpPr>
        <p:spPr>
          <a:xfrm>
            <a:off x="4629600" y="1697238"/>
            <a:ext cx="523200" cy="523200"/>
          </a:xfrm>
          <a:prstGeom prst="roundRect">
            <a:avLst>
              <a:gd fmla="val 2299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3</a:t>
            </a:r>
            <a:endParaRPr sz="2100">
              <a:solidFill>
                <a:schemeClr val="lt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4" name="Google Shape;404;p63"/>
          <p:cNvSpPr/>
          <p:nvPr/>
        </p:nvSpPr>
        <p:spPr>
          <a:xfrm>
            <a:off x="6830100" y="1697238"/>
            <a:ext cx="523200" cy="523200"/>
          </a:xfrm>
          <a:prstGeom prst="roundRect">
            <a:avLst>
              <a:gd fmla="val 2299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4</a:t>
            </a:r>
            <a:endParaRPr sz="210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405" name="Google Shape;405;p63"/>
          <p:cNvSpPr txBox="1"/>
          <p:nvPr>
            <p:ph type="title"/>
          </p:nvPr>
        </p:nvSpPr>
        <p:spPr>
          <a:xfrm>
            <a:off x="381950" y="228600"/>
            <a:ext cx="6480300" cy="6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Structure</a:t>
            </a:r>
            <a:endParaRPr sz="3900"/>
          </a:p>
        </p:txBody>
      </p:sp>
      <p:sp>
        <p:nvSpPr>
          <p:cNvPr id="406" name="Google Shape;406;p63"/>
          <p:cNvSpPr txBox="1"/>
          <p:nvPr>
            <p:ph idx="5" type="subTitle"/>
          </p:nvPr>
        </p:nvSpPr>
        <p:spPr>
          <a:xfrm>
            <a:off x="381950" y="2728907"/>
            <a:ext cx="1854900" cy="10374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Drain interstitial fluid (fluid between cells)</a:t>
            </a:r>
            <a:endParaRPr sz="2000"/>
          </a:p>
        </p:txBody>
      </p:sp>
      <p:sp>
        <p:nvSpPr>
          <p:cNvPr id="407" name="Google Shape;407;p63"/>
          <p:cNvSpPr txBox="1"/>
          <p:nvPr>
            <p:ph idx="6" type="subTitle"/>
          </p:nvPr>
        </p:nvSpPr>
        <p:spPr>
          <a:xfrm>
            <a:off x="2574000" y="2728907"/>
            <a:ext cx="1854900" cy="10374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Filter and destroy pathogens</a:t>
            </a:r>
            <a:endParaRPr sz="2000"/>
          </a:p>
        </p:txBody>
      </p:sp>
      <p:sp>
        <p:nvSpPr>
          <p:cNvPr id="408" name="Google Shape;408;p63"/>
          <p:cNvSpPr txBox="1"/>
          <p:nvPr>
            <p:ph idx="7" type="subTitle"/>
          </p:nvPr>
        </p:nvSpPr>
        <p:spPr>
          <a:xfrm>
            <a:off x="4806538" y="2728907"/>
            <a:ext cx="1822800" cy="10374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Support immune function</a:t>
            </a:r>
            <a:endParaRPr sz="2000"/>
          </a:p>
        </p:txBody>
      </p:sp>
      <p:sp>
        <p:nvSpPr>
          <p:cNvPr id="409" name="Google Shape;409;p63"/>
          <p:cNvSpPr txBox="1"/>
          <p:nvPr>
            <p:ph idx="8" type="subTitle"/>
          </p:nvPr>
        </p:nvSpPr>
        <p:spPr>
          <a:xfrm>
            <a:off x="7007100" y="2728907"/>
            <a:ext cx="1822800" cy="1037400"/>
          </a:xfrm>
          <a:prstGeom prst="rect">
            <a:avLst/>
          </a:prstGeom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Absorb and transport fats</a:t>
            </a:r>
            <a:endParaRPr sz="2000"/>
          </a:p>
        </p:txBody>
      </p:sp>
      <p:sp>
        <p:nvSpPr>
          <p:cNvPr id="410" name="Google Shape;410;p63"/>
          <p:cNvSpPr txBox="1"/>
          <p:nvPr/>
        </p:nvSpPr>
        <p:spPr>
          <a:xfrm>
            <a:off x="270700" y="902375"/>
            <a:ext cx="78807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lymphatic system is a network of tissues, vessels, and organs that works alongside the cardiovascular system to:</a:t>
            </a:r>
            <a:endParaRPr sz="1800">
              <a:solidFill>
                <a:schemeClr val="accent3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idx="1" type="subTitle"/>
          </p:nvPr>
        </p:nvSpPr>
        <p:spPr>
          <a:xfrm>
            <a:off x="228600" y="461250"/>
            <a:ext cx="2568900" cy="16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1. Lymph Fluid (Lymph)</a:t>
            </a:r>
            <a:endParaRPr b="1" sz="21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Plus Jakarta Sans"/>
              <a:buChar char="●"/>
            </a:pPr>
            <a:r>
              <a:rPr lang="en" sz="1900">
                <a:solidFill>
                  <a:schemeClr val="lt1"/>
                </a:solidFill>
              </a:rPr>
              <a:t>Clear, colorless fluid originating from blood plasma that leaks into tissues.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Contains </a:t>
            </a:r>
            <a:r>
              <a:rPr b="1" lang="en" sz="1900">
                <a:solidFill>
                  <a:schemeClr val="lt1"/>
                </a:solidFill>
              </a:rPr>
              <a:t>white blood cells</a:t>
            </a:r>
            <a:r>
              <a:rPr lang="en" sz="1900">
                <a:solidFill>
                  <a:schemeClr val="lt1"/>
                </a:solidFill>
              </a:rPr>
              <a:t>, especially </a:t>
            </a:r>
            <a:r>
              <a:rPr b="1" lang="en" sz="1900">
                <a:solidFill>
                  <a:schemeClr val="lt1"/>
                </a:solidFill>
              </a:rPr>
              <a:t>lymphocytes</a:t>
            </a:r>
            <a:r>
              <a:rPr lang="en" sz="1900">
                <a:solidFill>
                  <a:schemeClr val="lt1"/>
                </a:solidFill>
              </a:rPr>
              <a:t> (T cells and B cells), </a:t>
            </a:r>
            <a:r>
              <a:rPr b="1" lang="en" sz="1900">
                <a:solidFill>
                  <a:schemeClr val="lt1"/>
                </a:solidFill>
              </a:rPr>
              <a:t>proteins</a:t>
            </a:r>
            <a:r>
              <a:rPr lang="en" sz="1900">
                <a:solidFill>
                  <a:schemeClr val="lt1"/>
                </a:solidFill>
              </a:rPr>
              <a:t>, </a:t>
            </a:r>
            <a:r>
              <a:rPr b="1" lang="en" sz="1900">
                <a:solidFill>
                  <a:schemeClr val="lt1"/>
                </a:solidFill>
              </a:rPr>
              <a:t>fats</a:t>
            </a:r>
            <a:r>
              <a:rPr lang="en" sz="1900">
                <a:solidFill>
                  <a:schemeClr val="lt1"/>
                </a:solidFill>
              </a:rPr>
              <a:t>, </a:t>
            </a:r>
            <a:r>
              <a:rPr b="1" lang="en" sz="1900">
                <a:solidFill>
                  <a:schemeClr val="lt1"/>
                </a:solidFill>
              </a:rPr>
              <a:t>toxins</a:t>
            </a:r>
            <a:r>
              <a:rPr lang="en" sz="1900">
                <a:solidFill>
                  <a:schemeClr val="lt1"/>
                </a:solidFill>
              </a:rPr>
              <a:t>, and </a:t>
            </a:r>
            <a:r>
              <a:rPr b="1" lang="en" sz="1900">
                <a:solidFill>
                  <a:schemeClr val="lt1"/>
                </a:solidFill>
              </a:rPr>
              <a:t>cellular debris</a:t>
            </a:r>
            <a:r>
              <a:rPr lang="en" sz="1900">
                <a:solidFill>
                  <a:schemeClr val="lt1"/>
                </a:solidFill>
              </a:rPr>
              <a:t>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grpSp>
        <p:nvGrpSpPr>
          <p:cNvPr id="416" name="Google Shape;416;p64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417" name="Google Shape;417;p64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418" name="Google Shape;418;p64"/>
            <p:cNvGrpSpPr/>
            <p:nvPr/>
          </p:nvGrpSpPr>
          <p:grpSpPr>
            <a:xfrm>
              <a:off x="8518721" y="4521773"/>
              <a:ext cx="226973" cy="214726"/>
              <a:chOff x="7312075" y="834700"/>
              <a:chExt cx="1022400" cy="966799"/>
            </a:xfrm>
          </p:grpSpPr>
          <p:sp>
            <p:nvSpPr>
              <p:cNvPr id="419" name="Google Shape;419;p64"/>
              <p:cNvSpPr/>
              <p:nvPr/>
            </p:nvSpPr>
            <p:spPr>
              <a:xfrm>
                <a:off x="7312075" y="834700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20" name="Google Shape;420;p64"/>
              <p:cNvSpPr/>
              <p:nvPr/>
            </p:nvSpPr>
            <p:spPr>
              <a:xfrm>
                <a:off x="7312075" y="1363499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  <p:pic>
        <p:nvPicPr>
          <p:cNvPr id="421" name="Google Shape;421;p64"/>
          <p:cNvPicPr preferRelativeResize="0"/>
          <p:nvPr/>
        </p:nvPicPr>
        <p:blipFill rotWithShape="1">
          <a:blip r:embed="rId3">
            <a:alphaModFix/>
          </a:blip>
          <a:srcRect b="0" l="0" r="7063" t="0"/>
          <a:stretch/>
        </p:blipFill>
        <p:spPr>
          <a:xfrm>
            <a:off x="2694100" y="580225"/>
            <a:ext cx="6329600" cy="39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1" type="subTitle"/>
          </p:nvPr>
        </p:nvSpPr>
        <p:spPr>
          <a:xfrm>
            <a:off x="228600" y="138375"/>
            <a:ext cx="8686800" cy="283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2. Lymphatic Vessels</a:t>
            </a:r>
            <a:endParaRPr b="1" sz="21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Thin-walled vessels that run throughout the body, </a:t>
            </a:r>
            <a:r>
              <a:rPr b="1" lang="en" sz="1900">
                <a:solidFill>
                  <a:schemeClr val="lt1"/>
                </a:solidFill>
              </a:rPr>
              <a:t>parallel to blood vessels</a:t>
            </a:r>
            <a:r>
              <a:rPr lang="en" sz="1900">
                <a:solidFill>
                  <a:schemeClr val="lt1"/>
                </a:solidFill>
              </a:rPr>
              <a:t>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Begin as </a:t>
            </a:r>
            <a:r>
              <a:rPr b="1" lang="en" sz="1900">
                <a:solidFill>
                  <a:schemeClr val="lt1"/>
                </a:solidFill>
              </a:rPr>
              <a:t>capillaries</a:t>
            </a:r>
            <a:r>
              <a:rPr lang="en" sz="1900">
                <a:solidFill>
                  <a:schemeClr val="lt1"/>
                </a:solidFill>
              </a:rPr>
              <a:t> in tissue spaces → merge into </a:t>
            </a:r>
            <a:r>
              <a:rPr b="1" lang="en" sz="1900">
                <a:solidFill>
                  <a:schemeClr val="lt1"/>
                </a:solidFill>
              </a:rPr>
              <a:t>larger vessels</a:t>
            </a:r>
            <a:r>
              <a:rPr lang="en" sz="1900">
                <a:solidFill>
                  <a:schemeClr val="lt1"/>
                </a:solidFill>
              </a:rPr>
              <a:t> → drain into the </a:t>
            </a:r>
            <a:r>
              <a:rPr b="1" lang="en" sz="1900">
                <a:solidFill>
                  <a:schemeClr val="lt1"/>
                </a:solidFill>
              </a:rPr>
              <a:t>thoracic duct</a:t>
            </a:r>
            <a:r>
              <a:rPr lang="en" sz="1900">
                <a:solidFill>
                  <a:schemeClr val="lt1"/>
                </a:solidFill>
              </a:rPr>
              <a:t> or </a:t>
            </a:r>
            <a:r>
              <a:rPr b="1" lang="en" sz="1900">
                <a:solidFill>
                  <a:schemeClr val="lt1"/>
                </a:solidFill>
              </a:rPr>
              <a:t>right lymphatic duct</a:t>
            </a:r>
            <a:r>
              <a:rPr lang="en" sz="1900">
                <a:solidFill>
                  <a:schemeClr val="lt1"/>
                </a:solidFill>
              </a:rPr>
              <a:t>, which empty into the </a:t>
            </a:r>
            <a:r>
              <a:rPr b="1" lang="en" sz="1900">
                <a:solidFill>
                  <a:schemeClr val="lt1"/>
                </a:solidFill>
              </a:rPr>
              <a:t>subclavian veins</a:t>
            </a:r>
            <a:r>
              <a:rPr lang="en" sz="1900">
                <a:solidFill>
                  <a:schemeClr val="lt1"/>
                </a:solidFill>
              </a:rPr>
              <a:t> near the collarbones.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lt1"/>
                </a:solidFill>
              </a:rPr>
              <a:t>These vessels have </a:t>
            </a:r>
            <a:r>
              <a:rPr b="1" lang="en" sz="1900">
                <a:solidFill>
                  <a:schemeClr val="lt1"/>
                </a:solidFill>
              </a:rPr>
              <a:t>one-way valves</a:t>
            </a:r>
            <a:r>
              <a:rPr lang="en" sz="1900">
                <a:solidFill>
                  <a:schemeClr val="lt1"/>
                </a:solidFill>
              </a:rPr>
              <a:t> that prevent backflow, similar to veins.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</p:txBody>
      </p:sp>
      <p:grpSp>
        <p:nvGrpSpPr>
          <p:cNvPr id="427" name="Google Shape;427;p65"/>
          <p:cNvGrpSpPr/>
          <p:nvPr/>
        </p:nvGrpSpPr>
        <p:grpSpPr>
          <a:xfrm>
            <a:off x="8349009" y="4345925"/>
            <a:ext cx="566400" cy="566400"/>
            <a:chOff x="8349009" y="4345925"/>
            <a:chExt cx="566400" cy="566400"/>
          </a:xfrm>
        </p:grpSpPr>
        <p:sp>
          <p:nvSpPr>
            <p:cNvPr id="428" name="Google Shape;428;p65"/>
            <p:cNvSpPr/>
            <p:nvPr/>
          </p:nvSpPr>
          <p:spPr>
            <a:xfrm>
              <a:off x="8349009" y="4345925"/>
              <a:ext cx="566400" cy="566400"/>
            </a:xfrm>
            <a:prstGeom prst="roundRect">
              <a:avLst>
                <a:gd fmla="val 22469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grpSp>
          <p:nvGrpSpPr>
            <p:cNvPr id="429" name="Google Shape;429;p65"/>
            <p:cNvGrpSpPr/>
            <p:nvPr/>
          </p:nvGrpSpPr>
          <p:grpSpPr>
            <a:xfrm>
              <a:off x="8518721" y="4521773"/>
              <a:ext cx="226973" cy="214726"/>
              <a:chOff x="7312075" y="834700"/>
              <a:chExt cx="1022400" cy="966799"/>
            </a:xfrm>
          </p:grpSpPr>
          <p:sp>
            <p:nvSpPr>
              <p:cNvPr id="430" name="Google Shape;430;p65"/>
              <p:cNvSpPr/>
              <p:nvPr/>
            </p:nvSpPr>
            <p:spPr>
              <a:xfrm>
                <a:off x="7312075" y="834700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31" name="Google Shape;431;p65"/>
              <p:cNvSpPr/>
              <p:nvPr/>
            </p:nvSpPr>
            <p:spPr>
              <a:xfrm>
                <a:off x="7312075" y="1363499"/>
                <a:ext cx="1022400" cy="4380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</p:grpSp>
      <p:pic>
        <p:nvPicPr>
          <p:cNvPr id="432" name="Google Shape;4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685" y="2631925"/>
            <a:ext cx="6346864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rkshop Facilitation">
  <a:themeElements>
    <a:clrScheme name="Simple Light">
      <a:dk1>
        <a:srgbClr val="10100F"/>
      </a:dk1>
      <a:lt1>
        <a:srgbClr val="F8F3EC"/>
      </a:lt1>
      <a:dk2>
        <a:srgbClr val="810100"/>
      </a:dk2>
      <a:lt2>
        <a:srgbClr val="F8F3EC"/>
      </a:lt2>
      <a:accent1>
        <a:srgbClr val="B82D2D"/>
      </a:accent1>
      <a:accent2>
        <a:srgbClr val="FB6058"/>
      </a:accent2>
      <a:accent3>
        <a:srgbClr val="FFD979"/>
      </a:accent3>
      <a:accent4>
        <a:srgbClr val="FFADA8"/>
      </a:accent4>
      <a:accent5>
        <a:srgbClr val="570100"/>
      </a:accent5>
      <a:accent6>
        <a:srgbClr val="303030"/>
      </a:accent6>
      <a:hlink>
        <a:srgbClr val="FC6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